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6" r:id="rId6"/>
    <p:sldId id="267" r:id="rId7"/>
    <p:sldId id="268" r:id="rId8"/>
    <p:sldId id="270" r:id="rId9"/>
    <p:sldId id="257" r:id="rId10"/>
    <p:sldId id="260" r:id="rId11"/>
    <p:sldId id="261" r:id="rId12"/>
    <p:sldId id="262" r:id="rId13"/>
    <p:sldId id="269" r:id="rId14"/>
    <p:sldId id="263" r:id="rId15"/>
    <p:sldId id="26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3489" autoAdjust="0"/>
  </p:normalViewPr>
  <p:slideViewPr>
    <p:cSldViewPr>
      <p:cViewPr>
        <p:scale>
          <a:sx n="71" d="100"/>
          <a:sy n="71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BABD-75C1-4C7F-B980-A814FEB7354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eduslugi26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68363" y="4869904"/>
            <a:ext cx="709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Разработчик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ООО «Медицина ИТ»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44863" y="5708104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www.medicine-it.ru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4098798" y="5828754"/>
            <a:ext cx="74613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380312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Печать амбулаторных талонов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31543" y="1916832"/>
            <a:ext cx="6185069" cy="46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804248" y="1340768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 посещения и причина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 flipH="1">
            <a:off x="6084168" y="1772816"/>
            <a:ext cx="1637928" cy="7200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2048" y="1628800"/>
            <a:ext cx="1835696" cy="86409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Номер кабинета оказания медицинской помощи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>
            <a:off x="2267744" y="2060848"/>
            <a:ext cx="4680520" cy="172819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Программа имеет встроенный модуль для печати амбулаторных талонов. Процесс заполнения амбулаторного талона аналогичен процессу заведения новой медицинской карты. </a:t>
            </a:r>
            <a:endParaRPr lang="ru-RU" sz="1600" dirty="0"/>
          </a:p>
        </p:txBody>
      </p:sp>
      <p:cxnSp>
        <p:nvCxnSpPr>
          <p:cNvPr id="33" name="Прямая со стрелкой 32"/>
          <p:cNvCxnSpPr>
            <a:stCxn id="12" idx="2"/>
          </p:cNvCxnSpPr>
          <p:nvPr/>
        </p:nvCxnSpPr>
        <p:spPr>
          <a:xfrm flipH="1">
            <a:off x="6444208" y="1772816"/>
            <a:ext cx="1277888" cy="10081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talon_pr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784" y="4125469"/>
            <a:ext cx="3592128" cy="254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43" name="Прямая соединительная линия 42"/>
          <p:cNvCxnSpPr>
            <a:stCxn id="40" idx="3"/>
          </p:cNvCxnSpPr>
          <p:nvPr/>
        </p:nvCxnSpPr>
        <p:spPr>
          <a:xfrm>
            <a:off x="3779912" y="5397415"/>
            <a:ext cx="864096" cy="105592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211960" y="1340768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 оплаты посещения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/>
          <p:cNvCxnSpPr>
            <a:stCxn id="44" idx="2"/>
          </p:cNvCxnSpPr>
          <p:nvPr/>
        </p:nvCxnSpPr>
        <p:spPr>
          <a:xfrm flipH="1">
            <a:off x="4427984" y="1772816"/>
            <a:ext cx="701824" cy="9361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32048" y="2852936"/>
            <a:ext cx="1835696" cy="86409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После выбора услуги остальные поля заполняются автоматически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>
            <a:stCxn id="52" idx="3"/>
          </p:cNvCxnSpPr>
          <p:nvPr/>
        </p:nvCxnSpPr>
        <p:spPr>
          <a:xfrm>
            <a:off x="2267744" y="3284984"/>
            <a:ext cx="1512168" cy="64807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524328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Планировщик записей на прием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Этот модуль позволяет быстро и без особых трудностей выбрать свободное время для записи пациента к нужному специалисту, посмотреть  загрузку специалистов.  Функция выбора ближайшего свободного для записи на прием времени позволяет осуществить запись пациента на прием к любому специалисту.</a:t>
            </a:r>
            <a:endParaRPr lang="ru-RU" sz="1600" dirty="0"/>
          </a:p>
        </p:txBody>
      </p:sp>
      <p:pic>
        <p:nvPicPr>
          <p:cNvPr id="22" name="Рисунок 21" descr="ra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0" y="1700808"/>
            <a:ext cx="7344820" cy="489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796132" y="3356994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Записанные пациенты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3" idx="2"/>
          </p:cNvCxnSpPr>
          <p:nvPr/>
        </p:nvCxnSpPr>
        <p:spPr>
          <a:xfrm flipH="1">
            <a:off x="6444204" y="3789042"/>
            <a:ext cx="269776" cy="3600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3" idx="0"/>
          </p:cNvCxnSpPr>
          <p:nvPr/>
        </p:nvCxnSpPr>
        <p:spPr>
          <a:xfrm flipH="1" flipV="1">
            <a:off x="6228180" y="3068962"/>
            <a:ext cx="485800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004044" y="4725146"/>
            <a:ext cx="3168352" cy="6754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 выборе врача подразделение, специальность проставляются автоматически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1"/>
          </p:cNvCxnSpPr>
          <p:nvPr/>
        </p:nvCxnSpPr>
        <p:spPr>
          <a:xfrm flipH="1" flipV="1">
            <a:off x="3347860" y="3284986"/>
            <a:ext cx="1656184" cy="17778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51520" y="3789040"/>
            <a:ext cx="1079104" cy="57606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Отбор по дате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>
            <a:stCxn id="52" idx="3"/>
          </p:cNvCxnSpPr>
          <p:nvPr/>
        </p:nvCxnSpPr>
        <p:spPr>
          <a:xfrm>
            <a:off x="1330624" y="4077072"/>
            <a:ext cx="1081136" cy="2160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51520" y="4581128"/>
            <a:ext cx="1079104" cy="108012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Различные виды просмотра и экспорта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>
            <a:stCxn id="62" idx="3"/>
          </p:cNvCxnSpPr>
          <p:nvPr/>
        </p:nvCxnSpPr>
        <p:spPr>
          <a:xfrm>
            <a:off x="1330624" y="5121188"/>
            <a:ext cx="361056" cy="75608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07504" y="1916832"/>
            <a:ext cx="1330624" cy="57606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Оказываемая услуга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67" name="Прямая со стрелкой 66"/>
          <p:cNvCxnSpPr>
            <a:stCxn id="66" idx="3"/>
          </p:cNvCxnSpPr>
          <p:nvPr/>
        </p:nvCxnSpPr>
        <p:spPr>
          <a:xfrm flipV="1">
            <a:off x="1438128" y="2060848"/>
            <a:ext cx="2989856" cy="14401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524328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Планировщик записей на прием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Осуществление записи на прием к специалисту осуществляется  путем нажатия правой клавиши мыши и выбора пункта «Новый приём». В талон посещения специалиста перенесутся необходимые данные, регистратору остается лишь выбрать пациента и карту. Из этого же контекстного меню можно изменить и отменить запись.</a:t>
            </a:r>
            <a:endParaRPr lang="ru-RU" sz="1600" dirty="0"/>
          </a:p>
        </p:txBody>
      </p:sp>
      <p:pic>
        <p:nvPicPr>
          <p:cNvPr id="8" name="Рисунок 7" descr="ra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009" y="1844826"/>
            <a:ext cx="7366792" cy="48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40" y="5085184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новой записи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V="1">
            <a:off x="5849888" y="3645024"/>
            <a:ext cx="954360" cy="144016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new_ta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18" y="2132856"/>
            <a:ext cx="3524086" cy="26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23" name="Прямая соединительная линия 22"/>
          <p:cNvCxnSpPr>
            <a:stCxn id="21" idx="3"/>
          </p:cNvCxnSpPr>
          <p:nvPr/>
        </p:nvCxnSpPr>
        <p:spPr>
          <a:xfrm>
            <a:off x="3707904" y="3465401"/>
            <a:ext cx="2304256" cy="10761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524328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Планировщик записей на прием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выборе специальности врача отображаются все доступные врачи и графики их приема. Для облегчения работы и для рационального распределения рабочего времени, пациентов можно записывать параллельно на разных специалистов. </a:t>
            </a:r>
            <a:endParaRPr lang="ru-RU" sz="1600" dirty="0"/>
          </a:p>
        </p:txBody>
      </p:sp>
      <p:pic>
        <p:nvPicPr>
          <p:cNvPr id="8" name="Рисунок 7" descr="ra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739" y="1988842"/>
            <a:ext cx="7413332" cy="460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436096" y="1340768"/>
            <a:ext cx="3528392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Расписание работы второго специалиста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 flipH="1">
            <a:off x="6588224" y="1772816"/>
            <a:ext cx="612068" cy="108012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79512" y="3284984"/>
            <a:ext cx="1224136" cy="93610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Время приема первого специалиста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20" idx="3"/>
          </p:cNvCxnSpPr>
          <p:nvPr/>
        </p:nvCxnSpPr>
        <p:spPr>
          <a:xfrm flipV="1">
            <a:off x="1403648" y="3717032"/>
            <a:ext cx="3168352" cy="360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9512" y="1916832"/>
            <a:ext cx="1224136" cy="93610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График работы первого специалиста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24" idx="3"/>
          </p:cNvCxnSpPr>
          <p:nvPr/>
        </p:nvCxnSpPr>
        <p:spPr>
          <a:xfrm>
            <a:off x="1403648" y="2384884"/>
            <a:ext cx="3222140" cy="5331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524328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Расписание работы врачей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системе имеется возможность ведения графиков работы медицинского персонала ЛПУ. Для быстрого заполнения расписания предусмотрен помощник заполнения расписания.</a:t>
            </a:r>
            <a:endParaRPr lang="ru-RU" sz="1600" dirty="0"/>
          </a:p>
        </p:txBody>
      </p:sp>
      <p:pic>
        <p:nvPicPr>
          <p:cNvPr id="14" name="Рисунок 13" descr="med_p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2675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8100392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Помощник заполнения расписания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более быстрого и удобного составления расписания в программе предусмотрен специальный помощник, позволяющий составлять расписание медицинского работника по графику или копировать расписание из прошлых периодов. Данные вносятся в ЛПУ и автоматически синхронизируются с сервером портала электронной записи на прием через сервер приложения.</a:t>
            </a:r>
            <a:endParaRPr lang="ru-RU" sz="1600" dirty="0"/>
          </a:p>
        </p:txBody>
      </p:sp>
      <p:pic>
        <p:nvPicPr>
          <p:cNvPr id="13" name="Рисунок 12" descr="hel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6984776" cy="48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236296" y="3284984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Медицинский персонал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>
          <a:xfrm flipH="1">
            <a:off x="1763688" y="3501008"/>
            <a:ext cx="5472608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236296" y="4365104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Время (период) приема врача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>
            <a:off x="3923928" y="4581128"/>
            <a:ext cx="3312368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72808" y="5661248"/>
            <a:ext cx="183569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Функциональные клавиши контекстного меню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3" idx="1"/>
          </p:cNvCxnSpPr>
          <p:nvPr/>
        </p:nvCxnSpPr>
        <p:spPr>
          <a:xfrm flipH="1" flipV="1">
            <a:off x="5724128" y="5517232"/>
            <a:ext cx="154868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236296" y="1772816"/>
            <a:ext cx="1835696" cy="86409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Используется, если Суббота или Воскресенье- рабочие дни</a:t>
            </a:r>
          </a:p>
        </p:txBody>
      </p:sp>
      <p:cxnSp>
        <p:nvCxnSpPr>
          <p:cNvPr id="31" name="Прямая со стрелкой 30"/>
          <p:cNvCxnSpPr>
            <a:stCxn id="30" idx="1"/>
          </p:cNvCxnSpPr>
          <p:nvPr/>
        </p:nvCxnSpPr>
        <p:spPr>
          <a:xfrm flipH="1">
            <a:off x="6588224" y="2204864"/>
            <a:ext cx="648072" cy="14401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Интеграция с Единой Электронной Регистратурой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программе реализована интеграция с Единой Государственной Информационной Системой в Сфере Здравоохранения. Данные, обрабатываемые а ЕГИС синхронизируются с программой, а данные из программы (случаи обращения пациентов, врачи и графики их приема, статистические данные) передаются в ЕГИС. Например, при использовании Портала записи пациента через Интернет, доступного по адресу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2"/>
              </a:rPr>
              <a:t>www.meduslugi26.ru</a:t>
            </a:r>
            <a:r>
              <a:rPr lang="ru-RU" sz="1600" dirty="0" smtClean="0"/>
              <a:t>, случай записи автоматически перенесется в программу.</a:t>
            </a:r>
            <a:endParaRPr lang="ru-RU" sz="1600" dirty="0"/>
          </a:p>
        </p:txBody>
      </p:sp>
      <p:pic>
        <p:nvPicPr>
          <p:cNvPr id="11" name="Рисунок 10" descr="ksamu_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24404"/>
            <a:ext cx="6336702" cy="188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Рисунок 8" descr="por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581128"/>
            <a:ext cx="3312368" cy="192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0" name="Рисунок 9" descr="rasp_port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808938"/>
            <a:ext cx="3312368" cy="193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 rot="18900000">
            <a:off x="3537412" y="4323654"/>
            <a:ext cx="491701" cy="978408"/>
            <a:chOff x="2339752" y="5373216"/>
            <a:chExt cx="576063" cy="978408"/>
          </a:xfrm>
        </p:grpSpPr>
        <p:sp>
          <p:nvSpPr>
            <p:cNvPr id="14" name="Стрелка вниз 13"/>
            <p:cNvSpPr/>
            <p:nvPr/>
          </p:nvSpPr>
          <p:spPr>
            <a:xfrm>
              <a:off x="2339752" y="5373216"/>
              <a:ext cx="288032" cy="978408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rot="10800000">
              <a:off x="2627783" y="5373216"/>
              <a:ext cx="288032" cy="978408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76256" y="3429000"/>
            <a:ext cx="183569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Данные на Портале записи пациента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7" idx="2"/>
            <a:endCxn id="10" idx="0"/>
          </p:cNvCxnSpPr>
          <p:nvPr/>
        </p:nvCxnSpPr>
        <p:spPr>
          <a:xfrm flipH="1">
            <a:off x="7380312" y="4149080"/>
            <a:ext cx="413792" cy="65985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2"/>
            <a:endCxn id="9" idx="0"/>
          </p:cNvCxnSpPr>
          <p:nvPr/>
        </p:nvCxnSpPr>
        <p:spPr>
          <a:xfrm flipH="1">
            <a:off x="6228184" y="4149080"/>
            <a:ext cx="1565920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475656" y="5085184"/>
            <a:ext cx="183569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Автоматическая синхронизация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2844" y="6303968"/>
            <a:ext cx="7358114" cy="5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Calibri" pitchFamily="34" charset="0"/>
              </a:rPr>
              <a:t>г</a:t>
            </a:r>
            <a:r>
              <a:rPr lang="ru-RU" sz="1600" dirty="0">
                <a:latin typeface="Calibri" pitchFamily="34" charset="0"/>
              </a:rPr>
              <a:t>. Ставрополь, ул. Доваторцев 61, </a:t>
            </a:r>
            <a:r>
              <a:rPr lang="ru-RU" sz="1600" dirty="0" smtClean="0">
                <a:latin typeface="Calibri" pitchFamily="34" charset="0"/>
              </a:rPr>
              <a:t>Бизнес  Центр «ОРТЦ Ставрополь»,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офис 410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Calibri" pitchFamily="34" charset="0"/>
              </a:rPr>
              <a:t>Тел</a:t>
            </a:r>
            <a:r>
              <a:rPr lang="ru-RU" sz="1600" dirty="0">
                <a:latin typeface="Calibri" pitchFamily="34" charset="0"/>
              </a:rPr>
              <a:t>.: 8-(8652)-400-911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71604" y="4795854"/>
            <a:ext cx="709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72008"/>
            <a:ext cx="8532440" cy="980728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Приемный покой для стационара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44824" y="1700808"/>
            <a:ext cx="6479704" cy="3960440"/>
          </a:xfrm>
        </p:spPr>
        <p:txBody>
          <a:bodyPr>
            <a:noAutofit/>
          </a:bodyPr>
          <a:lstStyle/>
          <a:p>
            <a:pPr marL="531813" indent="-354013">
              <a:buNone/>
            </a:pPr>
            <a:r>
              <a:rPr lang="ru-RU" sz="2900" b="1" dirty="0" smtClean="0"/>
              <a:t>Основные возможности программы: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Регистрация </a:t>
            </a:r>
            <a:r>
              <a:rPr lang="ru-RU" sz="2900" dirty="0"/>
              <a:t>и учет пациентов;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Удобство поиска мед. записей;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Печать медицинских карт;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Различные статистические отчеты;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Замена бумажных носителей;</a:t>
            </a:r>
            <a:endParaRPr lang="ru-RU" sz="2900" dirty="0"/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Быстрая </a:t>
            </a:r>
            <a:r>
              <a:rPr lang="ru-RU" sz="2900" dirty="0"/>
              <a:t>и легкая работа</a:t>
            </a:r>
            <a:r>
              <a:rPr lang="ru-RU" sz="2900" dirty="0" smtClean="0"/>
              <a:t>;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380312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Регистрация медицинских карт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3958" t="18333" r="16979" b="14167"/>
          <a:stretch>
            <a:fillRect/>
          </a:stretch>
        </p:blipFill>
        <p:spPr bwMode="auto">
          <a:xfrm>
            <a:off x="2454964" y="1916832"/>
            <a:ext cx="6538228" cy="46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51520" y="1916832"/>
            <a:ext cx="183569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Вся необходимая информация о пациенте*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>
            <a:off x="2087216" y="2276872"/>
            <a:ext cx="2484784" cy="2160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5" idx="3"/>
          </p:cNvCxnSpPr>
          <p:nvPr/>
        </p:nvCxnSpPr>
        <p:spPr>
          <a:xfrm>
            <a:off x="2087216" y="2276872"/>
            <a:ext cx="1404664" cy="7920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</p:cNvCxnSpPr>
          <p:nvPr/>
        </p:nvCxnSpPr>
        <p:spPr>
          <a:xfrm>
            <a:off x="2087216" y="2276872"/>
            <a:ext cx="190872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28792" y="1484784"/>
            <a:ext cx="1835696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7" idx="2"/>
          </p:cNvCxnSpPr>
          <p:nvPr/>
        </p:nvCxnSpPr>
        <p:spPr>
          <a:xfrm flipH="1">
            <a:off x="7524328" y="1844824"/>
            <a:ext cx="522312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51520" y="2852936"/>
            <a:ext cx="183569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Адрес прописки (проживания)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3789040"/>
            <a:ext cx="183569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Документ, удостоверяющий личность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30" idx="3"/>
          </p:cNvCxnSpPr>
          <p:nvPr/>
        </p:nvCxnSpPr>
        <p:spPr>
          <a:xfrm>
            <a:off x="2087216" y="3212976"/>
            <a:ext cx="1116632" cy="64807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1" idx="3"/>
          </p:cNvCxnSpPr>
          <p:nvPr/>
        </p:nvCxnSpPr>
        <p:spPr>
          <a:xfrm>
            <a:off x="2087216" y="4149080"/>
            <a:ext cx="1116632" cy="7200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51520" y="5661248"/>
            <a:ext cx="1835696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Данные о полисе, месте работы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7" idx="3"/>
          </p:cNvCxnSpPr>
          <p:nvPr/>
        </p:nvCxnSpPr>
        <p:spPr>
          <a:xfrm flipV="1">
            <a:off x="2087216" y="5877272"/>
            <a:ext cx="1332656" cy="1080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51520" y="4725144"/>
            <a:ext cx="183569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Направления, диагноз, вид оплаты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3"/>
          </p:cNvCxnSpPr>
          <p:nvPr/>
        </p:nvCxnSpPr>
        <p:spPr>
          <a:xfrm>
            <a:off x="2087216" y="5085184"/>
            <a:ext cx="1044624" cy="7200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9" idx="3"/>
          </p:cNvCxnSpPr>
          <p:nvPr/>
        </p:nvCxnSpPr>
        <p:spPr>
          <a:xfrm>
            <a:off x="2087216" y="5085184"/>
            <a:ext cx="1260648" cy="3600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9" idx="3"/>
          </p:cNvCxnSpPr>
          <p:nvPr/>
        </p:nvCxnSpPr>
        <p:spPr>
          <a:xfrm>
            <a:off x="2087216" y="5085184"/>
            <a:ext cx="1116632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7" idx="3"/>
          </p:cNvCxnSpPr>
          <p:nvPr/>
        </p:nvCxnSpPr>
        <p:spPr>
          <a:xfrm>
            <a:off x="2087216" y="5985284"/>
            <a:ext cx="1764704" cy="1080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644008" y="1484784"/>
            <a:ext cx="2267744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Пол, социальный статус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>
            <a:stCxn id="55" idx="2"/>
          </p:cNvCxnSpPr>
          <p:nvPr/>
        </p:nvCxnSpPr>
        <p:spPr>
          <a:xfrm>
            <a:off x="5777880" y="1844824"/>
            <a:ext cx="1314400" cy="11521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5" idx="2"/>
          </p:cNvCxnSpPr>
          <p:nvPr/>
        </p:nvCxnSpPr>
        <p:spPr>
          <a:xfrm>
            <a:off x="5777880" y="1844824"/>
            <a:ext cx="306288" cy="11521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659735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* Для удобства, в программе имеется возможность взаимодействовать с единым реестром застрахованных, содержащим необходимую информация о пациенте </a:t>
            </a:r>
            <a:endParaRPr lang="ru-RU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регистрации случаев обращения пациентов, указывается максимально полная информация о пациенте. Работа по заполнению медицинской карты упрощается за счет использования информации из единого реестра застрахованных.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539552" y="-72008"/>
            <a:ext cx="8604448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Поиск карт и фильтрация результатов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Программа имеет гибкую систему поиска. Поиск может осуществляться по ФИО пациента, номеру карты, либо с использованием уточняющих признаков – отделения, вида карты, периода, фильтра записи.</a:t>
            </a:r>
            <a:endParaRPr lang="ru-RU" sz="1600" dirty="0"/>
          </a:p>
        </p:txBody>
      </p:sp>
      <p:pic>
        <p:nvPicPr>
          <p:cNvPr id="29" name="Рисунок 28" descr="ca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99608"/>
            <a:ext cx="7395220" cy="466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6768752" y="1412776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Признак  фильтрации по отделению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35"/>
          <p:cNvCxnSpPr>
            <a:stCxn id="35" idx="2"/>
          </p:cNvCxnSpPr>
          <p:nvPr/>
        </p:nvCxnSpPr>
        <p:spPr>
          <a:xfrm flipH="1">
            <a:off x="7092280" y="1844824"/>
            <a:ext cx="594320" cy="7200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392488" y="1412776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Признак  фильтрации по виду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2"/>
          </p:cNvCxnSpPr>
          <p:nvPr/>
        </p:nvCxnSpPr>
        <p:spPr>
          <a:xfrm>
            <a:off x="5310336" y="1844824"/>
            <a:ext cx="197768" cy="9361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979712" y="1412776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Поиск по ФИО, номеру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>
            <a:stCxn id="48" idx="2"/>
          </p:cNvCxnSpPr>
          <p:nvPr/>
        </p:nvCxnSpPr>
        <p:spPr>
          <a:xfrm>
            <a:off x="2897560" y="1844824"/>
            <a:ext cx="234280" cy="7200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79512" y="2132856"/>
            <a:ext cx="1296144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Отбор по периоду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>
            <a:stCxn id="52" idx="3"/>
          </p:cNvCxnSpPr>
          <p:nvPr/>
        </p:nvCxnSpPr>
        <p:spPr>
          <a:xfrm>
            <a:off x="1475656" y="2384884"/>
            <a:ext cx="1224136" cy="3960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179512" y="3068960"/>
            <a:ext cx="1296144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Поля с фильтрами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8" name="Прямая со стрелкой 57"/>
          <p:cNvCxnSpPr>
            <a:stCxn id="57" idx="3"/>
          </p:cNvCxnSpPr>
          <p:nvPr/>
        </p:nvCxnSpPr>
        <p:spPr>
          <a:xfrm flipV="1">
            <a:off x="1475656" y="3068960"/>
            <a:ext cx="1080120" cy="2520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79512" y="3933056"/>
            <a:ext cx="1296144" cy="93610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Ниспадающие фильтры для отбора результатов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65" name="Прямая со стрелкой 64"/>
          <p:cNvCxnSpPr>
            <a:stCxn id="64" idx="3"/>
          </p:cNvCxnSpPr>
          <p:nvPr/>
        </p:nvCxnSpPr>
        <p:spPr>
          <a:xfrm flipV="1">
            <a:off x="1475656" y="3140968"/>
            <a:ext cx="3096344" cy="12601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79512" y="5229200"/>
            <a:ext cx="1296144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Фильтрация по признаку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9" name="Прямая со стрелкой 88"/>
          <p:cNvCxnSpPr>
            <a:stCxn id="88" idx="3"/>
          </p:cNvCxnSpPr>
          <p:nvPr/>
        </p:nvCxnSpPr>
        <p:spPr>
          <a:xfrm flipV="1">
            <a:off x="1475656" y="3861048"/>
            <a:ext cx="2376264" cy="16201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Печать медицинских документов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программе имеется большое количество доступных для распечатывания медицинских документов. В зависимости от вида карты, диагноза, конкретного случая распечатываются те или иные наборы документов и медицинских документов.</a:t>
            </a:r>
            <a:endParaRPr lang="ru-RU" sz="1600" dirty="0"/>
          </a:p>
        </p:txBody>
      </p:sp>
      <p:pic>
        <p:nvPicPr>
          <p:cNvPr id="23" name="Рисунок 22" descr="print_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282" y="2095848"/>
            <a:ext cx="5296030" cy="42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2008" y="1700808"/>
            <a:ext cx="183569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Доступные для печати формы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24" idx="2"/>
          </p:cNvCxnSpPr>
          <p:nvPr/>
        </p:nvCxnSpPr>
        <p:spPr>
          <a:xfrm>
            <a:off x="989856" y="2132856"/>
            <a:ext cx="120588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551624" y="4162728"/>
            <a:ext cx="1440160" cy="93610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Выбор необходимых для печати форм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31" idx="1"/>
          </p:cNvCxnSpPr>
          <p:nvPr/>
        </p:nvCxnSpPr>
        <p:spPr>
          <a:xfrm flipH="1" flipV="1">
            <a:off x="5103352" y="4018712"/>
            <a:ext cx="2448272" cy="6120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551624" y="1772816"/>
            <a:ext cx="1440160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Нормативные формы</a:t>
            </a:r>
          </a:p>
        </p:txBody>
      </p:sp>
      <p:cxnSp>
        <p:nvCxnSpPr>
          <p:cNvPr id="41" name="Прямая со стрелкой 40"/>
          <p:cNvCxnSpPr>
            <a:stCxn id="40" idx="1"/>
          </p:cNvCxnSpPr>
          <p:nvPr/>
        </p:nvCxnSpPr>
        <p:spPr>
          <a:xfrm flipH="1">
            <a:off x="5508104" y="2024844"/>
            <a:ext cx="2043520" cy="97210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0" idx="1"/>
          </p:cNvCxnSpPr>
          <p:nvPr/>
        </p:nvCxnSpPr>
        <p:spPr>
          <a:xfrm flipH="1">
            <a:off x="4355976" y="2024844"/>
            <a:ext cx="3195648" cy="11881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0" idx="1"/>
          </p:cNvCxnSpPr>
          <p:nvPr/>
        </p:nvCxnSpPr>
        <p:spPr>
          <a:xfrm flipH="1">
            <a:off x="6300192" y="2024844"/>
            <a:ext cx="1251432" cy="13321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Печать медицинских документов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Для стационарных и амбулаторных больных предусмотрены различные виды медицинские документы.</a:t>
            </a:r>
            <a:endParaRPr lang="ru-RU" sz="1600" dirty="0"/>
          </a:p>
        </p:txBody>
      </p:sp>
      <p:pic>
        <p:nvPicPr>
          <p:cNvPr id="13" name="Рисунок 12" descr="v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9045" y="3578060"/>
            <a:ext cx="4646947" cy="3109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4" name="Рисунок 13" descr="st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842" y="1711770"/>
            <a:ext cx="4642438" cy="3250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55576" y="5589240"/>
            <a:ext cx="302433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Статистическая карта выбывшего из стационара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1916832"/>
            <a:ext cx="302433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Медицинская карта стационарного больного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15" idx="3"/>
          </p:cNvCxnSpPr>
          <p:nvPr/>
        </p:nvCxnSpPr>
        <p:spPr>
          <a:xfrm flipV="1">
            <a:off x="3779912" y="5517232"/>
            <a:ext cx="504056" cy="28803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3"/>
            <a:endCxn id="16" idx="2"/>
          </p:cNvCxnSpPr>
          <p:nvPr/>
        </p:nvCxnSpPr>
        <p:spPr>
          <a:xfrm flipV="1">
            <a:off x="4997280" y="2348880"/>
            <a:ext cx="1950984" cy="98803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Печать медицинских документов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родильных домов и для случаев, связанных с родами предусмотрены свои формы медицинских документов. Также в программе имеются формы для заключения соглашения между ЛПУ и пациентом.</a:t>
            </a:r>
            <a:endParaRPr lang="ru-RU" sz="1600" dirty="0"/>
          </a:p>
        </p:txBody>
      </p:sp>
      <p:pic>
        <p:nvPicPr>
          <p:cNvPr id="8" name="Рисунок 7" descr="v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486" y="3573016"/>
            <a:ext cx="4616065" cy="3119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Рисунок 8" descr="st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793" y="1700808"/>
            <a:ext cx="4568536" cy="3272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5589240"/>
            <a:ext cx="302433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Информированное добровольное согласие на медицинское вмешательство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1916832"/>
            <a:ext cx="302433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История прохождения родов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10" idx="3"/>
          </p:cNvCxnSpPr>
          <p:nvPr/>
        </p:nvCxnSpPr>
        <p:spPr>
          <a:xfrm flipV="1">
            <a:off x="3779912" y="5517232"/>
            <a:ext cx="504056" cy="43204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9" idx="3"/>
            <a:endCxn id="11" idx="2"/>
          </p:cNvCxnSpPr>
          <p:nvPr/>
        </p:nvCxnSpPr>
        <p:spPr>
          <a:xfrm flipV="1">
            <a:off x="4997280" y="2348880"/>
            <a:ext cx="1950984" cy="98803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Своды и отчеты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Программа позволяет выводить множество различных отчетов для своевременного мониторинга количества случаев оказания медицинской помощи, их суммы с разделением на медицинские препараты и питание.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661248"/>
            <a:ext cx="1440160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Отделения ЛПУ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svod.PNG"/>
          <p:cNvPicPr>
            <a:picLocks noChangeAspect="1"/>
          </p:cNvPicPr>
          <p:nvPr/>
        </p:nvPicPr>
        <p:blipFill>
          <a:blip r:embed="rId2" cstate="print"/>
          <a:srcRect l="757" t="2060" r="1351"/>
          <a:stretch>
            <a:fillRect/>
          </a:stretch>
        </p:blipFill>
        <p:spPr>
          <a:xfrm>
            <a:off x="885013" y="1884265"/>
            <a:ext cx="7431403" cy="3488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1475656" y="2708920"/>
            <a:ext cx="216024" cy="29523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627784" y="5661248"/>
            <a:ext cx="1440160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Статистические данные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20" idx="0"/>
          </p:cNvCxnSpPr>
          <p:nvPr/>
        </p:nvCxnSpPr>
        <p:spPr>
          <a:xfrm flipV="1">
            <a:off x="3347864" y="5229200"/>
            <a:ext cx="1512168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980728"/>
          </a:xfrm>
        </p:spPr>
        <p:txBody>
          <a:bodyPr>
            <a:noAutofit/>
          </a:bodyPr>
          <a:lstStyle/>
          <a:p>
            <a:r>
              <a:rPr lang="ru-RU" sz="4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Модуль «Электронная регистратура»</a:t>
            </a:r>
            <a:endParaRPr lang="ru-RU" sz="4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484784"/>
            <a:ext cx="6660232" cy="4680520"/>
          </a:xfrm>
        </p:spPr>
        <p:txBody>
          <a:bodyPr>
            <a:noAutofit/>
          </a:bodyPr>
          <a:lstStyle/>
          <a:p>
            <a:pPr marL="531813" indent="-354013">
              <a:buNone/>
            </a:pPr>
            <a:r>
              <a:rPr lang="ru-RU" sz="2900" b="1" dirty="0" smtClean="0"/>
              <a:t>Основные возможности программы: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Печать </a:t>
            </a:r>
            <a:r>
              <a:rPr lang="ru-RU" sz="2900" dirty="0"/>
              <a:t>амбулаторных талонов;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Планирование </a:t>
            </a:r>
            <a:r>
              <a:rPr lang="ru-RU" sz="2900" dirty="0"/>
              <a:t>нагрузки врачей;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Ведение </a:t>
            </a:r>
            <a:r>
              <a:rPr lang="ru-RU" sz="2900" dirty="0"/>
              <a:t>расписания врачей</a:t>
            </a:r>
            <a:r>
              <a:rPr lang="ru-RU" sz="2900" dirty="0" smtClean="0"/>
              <a:t>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Оперативные данные о нагрузке;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Баланс нагрузки между врачами;</a:t>
            </a:r>
            <a:endParaRPr lang="ru-RU" sz="2900" dirty="0"/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Автоматизация </a:t>
            </a:r>
            <a:r>
              <a:rPr lang="ru-RU" sz="2900" dirty="0"/>
              <a:t>работы </a:t>
            </a:r>
            <a:r>
              <a:rPr lang="ru-RU" sz="2900" dirty="0" smtClean="0"/>
              <a:t>Регистратуры;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prstDash val="dash"/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772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Приемный покой для стационара</vt:lpstr>
      <vt:lpstr>Регистрация медицинских карт</vt:lpstr>
      <vt:lpstr>Поиск карт и фильтрация результатов</vt:lpstr>
      <vt:lpstr>Печать медицинских документов</vt:lpstr>
      <vt:lpstr>Печать медицинских документов</vt:lpstr>
      <vt:lpstr>Печать медицинских документов</vt:lpstr>
      <vt:lpstr>Своды и отчеты</vt:lpstr>
      <vt:lpstr>Модуль «Электронная регистратура»</vt:lpstr>
      <vt:lpstr>Печать амбулаторных талонов</vt:lpstr>
      <vt:lpstr>Планировщик записей на прием</vt:lpstr>
      <vt:lpstr>Планировщик записей на прием</vt:lpstr>
      <vt:lpstr>Планировщик записей на прием</vt:lpstr>
      <vt:lpstr>Расписание работы врачей</vt:lpstr>
      <vt:lpstr>Помощник заполнения расписания</vt:lpstr>
      <vt:lpstr>Интеграция с Единой Электронной Регистратурой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131</cp:revision>
  <dcterms:created xsi:type="dcterms:W3CDTF">2012-07-02T13:33:47Z</dcterms:created>
  <dcterms:modified xsi:type="dcterms:W3CDTF">2012-07-16T19:56:07Z</dcterms:modified>
</cp:coreProperties>
</file>