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DBEC9E-18B4-4566-AB30-A7C82BAF3A1A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44FAC1-FDC2-410C-90B5-8520A557709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КСАМУ</a:t>
            </a:r>
            <a:r>
              <a:rPr lang="ru-RU" dirty="0" smtClean="0"/>
              <a:t> – Комплексная система автоматизации медицинских учреждений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Модуль «Больничная аптека»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Функции, задачи и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636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Программный модуль «Больничная аптека» предназначен для автоматизации и систематизации учета лекарственных средств, используемых в лечебном процессе.</a:t>
            </a:r>
          </a:p>
          <a:p>
            <a:pPr>
              <a:buNone/>
            </a:pPr>
            <a:r>
              <a:rPr lang="ru-RU" dirty="0" smtClean="0"/>
              <a:t>- Может работать как в комплексе КСАМУ, так и отдельным модулем.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модуля - Регистр лекарственных средств (РЛС)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43890" cy="92201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В модуле «Больничная аптека», для удобства работы с медикаментами, используется Регистр лекарственных средств (РЛС), с возможностью периодического обновления справочника.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445" t="12696" r="7174" b="14783"/>
          <a:stretch>
            <a:fillRect/>
          </a:stretch>
        </p:blipFill>
        <p:spPr bwMode="auto">
          <a:xfrm>
            <a:off x="1142976" y="2928934"/>
            <a:ext cx="6858047" cy="359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модуля – Аналитический учет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4429156" cy="46434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модуле </a:t>
            </a:r>
            <a:r>
              <a:rPr lang="ru-RU" dirty="0" smtClean="0"/>
              <a:t>реализован универсальный подход для учета товарно-материальных ценностей разного вида: медикаментов, медицинских изделий, других материалов. Для учета лекарственных средств предусмотрены специализированные механизмы, которые подразумевают ведение аналитического учета и формирование отчетности по принадлежности лекарств к спискам: </a:t>
            </a:r>
            <a:br>
              <a:rPr lang="ru-RU" dirty="0" smtClean="0"/>
            </a:br>
            <a:r>
              <a:rPr lang="ru-RU" dirty="0" smtClean="0"/>
              <a:t>- наркотические </a:t>
            </a:r>
            <a:r>
              <a:rPr lang="ru-RU" dirty="0" smtClean="0"/>
              <a:t>и психотропные вещества (по группам);</a:t>
            </a:r>
          </a:p>
          <a:p>
            <a:pPr>
              <a:buNone/>
            </a:pPr>
            <a:r>
              <a:rPr lang="ru-RU" dirty="0" smtClean="0"/>
              <a:t>	- сильнодействующие </a:t>
            </a:r>
            <a:r>
              <a:rPr lang="ru-RU" dirty="0" smtClean="0"/>
              <a:t>и яды;</a:t>
            </a:r>
          </a:p>
          <a:p>
            <a:pPr>
              <a:buNone/>
            </a:pPr>
            <a:r>
              <a:rPr lang="ru-RU" dirty="0" smtClean="0"/>
              <a:t>	- препараты </a:t>
            </a:r>
            <a:r>
              <a:rPr lang="ru-RU" dirty="0" smtClean="0"/>
              <a:t>безрецептурного отпуска;</a:t>
            </a:r>
          </a:p>
          <a:p>
            <a:pPr>
              <a:buNone/>
            </a:pPr>
            <a:r>
              <a:rPr lang="ru-RU" dirty="0" smtClean="0"/>
              <a:t>	- ЖНВЛП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- списки </a:t>
            </a:r>
            <a:r>
              <a:rPr lang="ru-RU" dirty="0" smtClean="0"/>
              <a:t>А и Б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Позволяет </a:t>
            </a:r>
            <a:r>
              <a:rPr lang="ru-RU" dirty="0" smtClean="0"/>
              <a:t>вести аналитический учет лекарств в различных аналитических разрезах:</a:t>
            </a:r>
          </a:p>
          <a:p>
            <a:pPr>
              <a:buNone/>
            </a:pPr>
            <a:r>
              <a:rPr lang="ru-RU" dirty="0" smtClean="0"/>
              <a:t>- АТХ </a:t>
            </a:r>
            <a:r>
              <a:rPr lang="ru-RU" dirty="0" smtClean="0"/>
              <a:t>(</a:t>
            </a:r>
            <a:r>
              <a:rPr lang="ru-RU" dirty="0" err="1" smtClean="0"/>
              <a:t>анатомо-терапевтическо-химическая</a:t>
            </a:r>
            <a:r>
              <a:rPr lang="ru-RU" dirty="0" smtClean="0"/>
              <a:t> классификация);</a:t>
            </a:r>
          </a:p>
          <a:p>
            <a:pPr>
              <a:buNone/>
            </a:pPr>
            <a:r>
              <a:rPr lang="ru-RU" dirty="0" smtClean="0"/>
              <a:t>- фармакологическое </a:t>
            </a:r>
            <a:r>
              <a:rPr lang="ru-RU" dirty="0" smtClean="0"/>
              <a:t>действие;</a:t>
            </a:r>
          </a:p>
          <a:p>
            <a:pPr>
              <a:buNone/>
            </a:pPr>
            <a:r>
              <a:rPr lang="ru-RU" dirty="0" smtClean="0"/>
              <a:t>- действующее </a:t>
            </a:r>
            <a:r>
              <a:rPr lang="ru-RU" dirty="0" smtClean="0"/>
              <a:t>вещество или международное непатентованное наименование;</a:t>
            </a:r>
          </a:p>
          <a:p>
            <a:pPr>
              <a:buNone/>
            </a:pPr>
            <a:r>
              <a:rPr lang="ru-RU" dirty="0" smtClean="0"/>
              <a:t>- торговое </a:t>
            </a:r>
            <a:r>
              <a:rPr lang="ru-RU" dirty="0" smtClean="0"/>
              <a:t>наименование;</a:t>
            </a:r>
          </a:p>
          <a:p>
            <a:pPr>
              <a:buNone/>
            </a:pPr>
            <a:r>
              <a:rPr lang="ru-RU" dirty="0" smtClean="0"/>
              <a:t>- лекарственная </a:t>
            </a:r>
            <a:r>
              <a:rPr lang="ru-RU" dirty="0" smtClean="0"/>
              <a:t>форма и форма выпуска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225" r="44922" b="13750"/>
          <a:stretch>
            <a:fillRect/>
          </a:stretch>
        </p:blipFill>
        <p:spPr bwMode="auto">
          <a:xfrm>
            <a:off x="4786314" y="2143116"/>
            <a:ext cx="403003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041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Возможности модуля – Управление закупками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4000528" cy="485778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- </a:t>
            </a:r>
            <a:r>
              <a:rPr lang="ru-RU" sz="2900" dirty="0" smtClean="0"/>
              <a:t>Учет </a:t>
            </a:r>
            <a:r>
              <a:rPr lang="ru-RU" sz="2900" dirty="0" smtClean="0"/>
              <a:t>закупок ведется в разрезе поставщиков и договоров с контрагентами, </a:t>
            </a:r>
            <a:r>
              <a:rPr lang="ru-RU" sz="2900" dirty="0" smtClean="0"/>
              <a:t>по каждой </a:t>
            </a:r>
            <a:r>
              <a:rPr lang="ru-RU" sz="2900" dirty="0" smtClean="0"/>
              <a:t>номенклатурной позиции в количественном и суммовом выражении.</a:t>
            </a:r>
          </a:p>
          <a:p>
            <a:pPr algn="just">
              <a:buNone/>
            </a:pPr>
            <a:r>
              <a:rPr lang="ru-RU" sz="2900" dirty="0" smtClean="0"/>
              <a:t>- Существует возможность учета по </a:t>
            </a:r>
            <a:r>
              <a:rPr lang="ru-RU" sz="2900" dirty="0" smtClean="0"/>
              <a:t>закупкам аптечных товаров по сериям, срокам годности и документам партии (документам поступления в аптеку) для каждой позиции номенклатуры отдельно.</a:t>
            </a:r>
          </a:p>
          <a:p>
            <a:pPr algn="just">
              <a:buNone/>
            </a:pPr>
            <a:r>
              <a:rPr lang="ru-RU" sz="2900" dirty="0" smtClean="0"/>
              <a:t>- Предусмотрена </a:t>
            </a:r>
            <a:r>
              <a:rPr lang="ru-RU" sz="2900" dirty="0" smtClean="0"/>
              <a:t>возможность формирования спецификаций к заключаемым контрактам с поставщиками и контроля отклонения объемов поставок от контрактных обязательств по каждой номенклатурной позиции</a:t>
            </a:r>
            <a:r>
              <a:rPr lang="ru-RU" sz="2900" dirty="0" smtClean="0"/>
              <a:t>.</a:t>
            </a:r>
            <a:endParaRPr lang="ru-RU" sz="2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094" t="17408" r="20109" b="15831"/>
          <a:stretch>
            <a:fillRect/>
          </a:stretch>
        </p:blipFill>
        <p:spPr bwMode="auto">
          <a:xfrm>
            <a:off x="4286248" y="1357298"/>
            <a:ext cx="453003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9336" t="18591" r="20000" b="13750"/>
          <a:stretch>
            <a:fillRect/>
          </a:stretch>
        </p:blipFill>
        <p:spPr bwMode="auto">
          <a:xfrm>
            <a:off x="4500562" y="3214686"/>
            <a:ext cx="4475569" cy="311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модуля – Управление запасами в аптеке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85926"/>
            <a:ext cx="3900486" cy="23574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- Сплошной </a:t>
            </a:r>
            <a:r>
              <a:rPr lang="ru-RU" dirty="0" smtClean="0"/>
              <a:t>предметно-количественный учет движения номенклатуры аптечных товаров по сериям, срокам годности, документам партии (документам поступления в аптеку).</a:t>
            </a:r>
          </a:p>
          <a:p>
            <a:pPr>
              <a:buNone/>
            </a:pPr>
            <a:r>
              <a:rPr lang="ru-RU" dirty="0" smtClean="0"/>
              <a:t>- Аналитический </a:t>
            </a:r>
            <a:r>
              <a:rPr lang="ru-RU" dirty="0" smtClean="0"/>
              <a:t>учет лекарственных средств по формальным признакам (действующее вещество или международное непатентованное наименование, торговое наименование, лекарственная форма и форма выпуска).</a:t>
            </a:r>
          </a:p>
          <a:p>
            <a:pPr>
              <a:buNone/>
            </a:pPr>
            <a:r>
              <a:rPr lang="ru-RU" dirty="0" smtClean="0"/>
              <a:t>- Аналитический </a:t>
            </a:r>
            <a:r>
              <a:rPr lang="ru-RU" dirty="0" smtClean="0"/>
              <a:t>учет лекарственных средств по принадлежности к спискам (наркотические и психотропные вещества (по группам), сильнодействующие и яды, безрецептурный отпуск, ЖНВЛП, списки А и Б).</a:t>
            </a:r>
          </a:p>
          <a:p>
            <a:pPr>
              <a:buNone/>
            </a:pPr>
            <a:r>
              <a:rPr lang="ru-RU" dirty="0" smtClean="0"/>
              <a:t>- Программа </a:t>
            </a:r>
            <a:r>
              <a:rPr lang="ru-RU" dirty="0" smtClean="0"/>
              <a:t>позволяет вести раздельный учет движения аптечных товаров по источникам финансирования закупок аптечных товаров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227" t="13391" r="6522" b="14783"/>
          <a:stretch>
            <a:fillRect/>
          </a:stretch>
        </p:blipFill>
        <p:spPr bwMode="auto">
          <a:xfrm>
            <a:off x="285720" y="1742066"/>
            <a:ext cx="4446141" cy="325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9570" r="7226" b="26562"/>
          <a:stretch>
            <a:fillRect/>
          </a:stretch>
        </p:blipFill>
        <p:spPr bwMode="auto">
          <a:xfrm>
            <a:off x="4286248" y="3929066"/>
            <a:ext cx="4577180" cy="2524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5072074"/>
            <a:ext cx="4000528" cy="1785926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Формирование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оприходования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(ввод остатков или излишков по результатам инвентаризации), перемещений товаров между складами и списаний со складов аптеки (в случае недостач по результатам инвентаризации, при истечении срока годности, по чрезвычайным ситуациям и т.д.).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Формирование отпуска в отделения на основании электронного требования отделения в аптеку (при комплексной автоматизации аптеки и отделений) или без электронного требования (при локальной автоматизации аптечных складов без отделений).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Формирование развернутых аналитических отчетов по движению аптечных товаров и регламентированной бухгалтерской отчетности.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Возможности модуля – Управления запасами в отделениях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0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- При </a:t>
            </a:r>
            <a:r>
              <a:rPr lang="ru-RU" dirty="0" smtClean="0"/>
              <a:t>организации автоматизированного учета в отделениях возможны различные варианты регистрации выбытия аптечных товаров в отделениях: учет методом инвентаризаций (регистрация остатков товарно-материальных ценностей на дату) и учет выбытия по документам движения за период.</a:t>
            </a:r>
          </a:p>
          <a:p>
            <a:pPr>
              <a:buNone/>
            </a:pPr>
            <a:r>
              <a:rPr lang="ru-RU" dirty="0" smtClean="0"/>
              <a:t>- В </a:t>
            </a:r>
            <a:r>
              <a:rPr lang="ru-RU" dirty="0" smtClean="0"/>
              <a:t>случае ведения автоматизированного учета в отделениях предусмотрена возможность регистрации требований отделений по формальным признакам лекарственного средства (по действующему веществу или международному непатентованному наименованию, торговому наименованию, форме выпуска</a:t>
            </a:r>
            <a:r>
              <a:rPr lang="ru-RU" dirty="0" smtClean="0"/>
              <a:t>).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687" r="6250" b="22187"/>
          <a:stretch>
            <a:fillRect/>
          </a:stretch>
        </p:blipFill>
        <p:spPr bwMode="auto">
          <a:xfrm>
            <a:off x="571472" y="3737792"/>
            <a:ext cx="4929222" cy="2691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572132" y="3786190"/>
            <a:ext cx="3357586" cy="28575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dirty="0" smtClean="0"/>
              <a:t>- Существует возможность ведения формулярных перечней отделений, которые позволяют ограничить список номенклатурных позиций, доступных для формирования требований в аптеку.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Реализован функционал по персонифицированному списанию ТМЦ на медицинскую карту пациента с соответствии с назначениями врачей.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модуля - Дополнительно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65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Возможность </a:t>
            </a:r>
            <a:r>
              <a:rPr lang="ru-RU" dirty="0" smtClean="0"/>
              <a:t>заполнения и актуализации информации по лекарственным средствам из «Регистра лекарственных средств </a:t>
            </a:r>
            <a:r>
              <a:rPr lang="ru-RU" dirty="0" smtClean="0"/>
              <a:t>России» </a:t>
            </a:r>
          </a:p>
          <a:p>
            <a:pPr>
              <a:buNone/>
            </a:pPr>
            <a:r>
              <a:rPr lang="ru-RU" dirty="0" smtClean="0"/>
              <a:t>- Загрузка </a:t>
            </a:r>
            <a:r>
              <a:rPr lang="ru-RU" dirty="0" smtClean="0"/>
              <a:t>зарегистрированных цен производителей на </a:t>
            </a:r>
            <a:r>
              <a:rPr lang="ru-RU" dirty="0" smtClean="0"/>
              <a:t>ЖНВЛП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Управление </a:t>
            </a:r>
            <a:r>
              <a:rPr lang="ru-RU" dirty="0" smtClean="0"/>
              <a:t>доступом, настройка прав и ролей пользователей</a:t>
            </a:r>
          </a:p>
          <a:p>
            <a:pPr>
              <a:buNone/>
            </a:pPr>
            <a:r>
              <a:rPr lang="ru-RU" dirty="0" smtClean="0"/>
              <a:t>- Редактирование </a:t>
            </a:r>
            <a:r>
              <a:rPr lang="ru-RU" dirty="0" smtClean="0"/>
              <a:t>макетов печатных форм </a:t>
            </a:r>
            <a:r>
              <a:rPr lang="ru-RU" dirty="0" smtClean="0"/>
              <a:t>документов</a:t>
            </a: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557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КСАМУ – Комплексная система автоматизации медицинских учреждений </vt:lpstr>
      <vt:lpstr>Функции, задачи и цели</vt:lpstr>
      <vt:lpstr>Возможности модуля - Регистр лекарственных средств (РЛС)</vt:lpstr>
      <vt:lpstr>Возможности модуля – Аналитический учет</vt:lpstr>
      <vt:lpstr>Возможности модуля – Управление закупками</vt:lpstr>
      <vt:lpstr>Возможности модуля – Управление запасами в аптеке</vt:lpstr>
      <vt:lpstr>Возможности модуля – Управления запасами в отделениях</vt:lpstr>
      <vt:lpstr>Возможности модуля - Дополнительно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КСАМУ – Комплексная система автоматизации медицинских учреждений </dc:title>
  <dc:creator>Alcot</dc:creator>
  <cp:lastModifiedBy>Alcot</cp:lastModifiedBy>
  <cp:revision>1</cp:revision>
  <dcterms:created xsi:type="dcterms:W3CDTF">2011-08-05T05:30:06Z</dcterms:created>
  <dcterms:modified xsi:type="dcterms:W3CDTF">2011-08-05T09:45:52Z</dcterms:modified>
</cp:coreProperties>
</file>