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58" r:id="rId4"/>
    <p:sldId id="272" r:id="rId5"/>
    <p:sldId id="259" r:id="rId6"/>
    <p:sldId id="266" r:id="rId7"/>
    <p:sldId id="273" r:id="rId8"/>
    <p:sldId id="283" r:id="rId9"/>
    <p:sldId id="275" r:id="rId10"/>
    <p:sldId id="276" r:id="rId11"/>
    <p:sldId id="277" r:id="rId12"/>
    <p:sldId id="267" r:id="rId13"/>
    <p:sldId id="270" r:id="rId14"/>
    <p:sldId id="274" r:id="rId15"/>
    <p:sldId id="278" r:id="rId16"/>
    <p:sldId id="284" r:id="rId17"/>
    <p:sldId id="285" r:id="rId18"/>
    <p:sldId id="286" r:id="rId19"/>
    <p:sldId id="287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3656" autoAdjust="0"/>
  </p:normalViewPr>
  <p:slideViewPr>
    <p:cSldViewPr>
      <p:cViewPr>
        <p:scale>
          <a:sx n="71" d="100"/>
          <a:sy n="71" d="100"/>
        </p:scale>
        <p:origin x="-11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AEDC-28B7-4185-8AC2-54DB6E3E5E2A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45E17-593A-4CCA-A845-D26C76659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45E17-593A-4CCA-A845-D26C76659B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BABD-75C1-4C7F-B980-A814FEB7354B}" type="datetimeFigureOut">
              <a:rPr lang="ru-RU" smtClean="0"/>
              <a:pPr/>
              <a:t>18.07.2012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B922-637A-4B85-B686-A916C0919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68363" y="4869904"/>
            <a:ext cx="709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Разработчик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ООО «Медицина ИТ»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44863" y="5708104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www.medicine-it.ru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4098798" y="5828754"/>
            <a:ext cx="74613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ss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3196" y="1673696"/>
            <a:ext cx="7353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Подбор исследований для истории болезни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При проведении различных исследований в ходе лечения, их необходимо отражать в разделе «Оказанные услуги» - Исследования. Добавление проведенных исследований максимально автоматизировано за счет возможности ввода лишь кода исследования.</a:t>
            </a:r>
          </a:p>
          <a:p>
            <a:pPr algn="ctr"/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2080" y="4221088"/>
            <a:ext cx="1520698" cy="136815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Добавление исследования может </a:t>
            </a:r>
            <a:r>
              <a:rPr lang="ru-RU" sz="1400" dirty="0" smtClean="0"/>
              <a:t>производиться с помощью кода исследования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flipV="1">
            <a:off x="832429" y="2564904"/>
            <a:ext cx="2731459" cy="165618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372200" y="4365104"/>
            <a:ext cx="1520698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Наименование исследования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>
            <a:stCxn id="21" idx="0"/>
          </p:cNvCxnSpPr>
          <p:nvPr/>
        </p:nvCxnSpPr>
        <p:spPr>
          <a:xfrm flipH="1" flipV="1">
            <a:off x="5508105" y="2780928"/>
            <a:ext cx="1624444" cy="15841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707904" y="4365104"/>
            <a:ext cx="1520698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Дата проведения исследования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>
            <a:stCxn id="26" idx="0"/>
          </p:cNvCxnSpPr>
          <p:nvPr/>
        </p:nvCxnSpPr>
        <p:spPr>
          <a:xfrm flipH="1" flipV="1">
            <a:off x="3419872" y="2996952"/>
            <a:ext cx="1048381" cy="136815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0754" y="2564904"/>
            <a:ext cx="1520698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Добавление новой записи (</a:t>
            </a:r>
            <a:r>
              <a:rPr lang="en-US" sz="1400" dirty="0" smtClean="0">
                <a:solidFill>
                  <a:schemeClr val="tx1"/>
                </a:solidFill>
              </a:rPr>
              <a:t>Insert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>
            <a:stCxn id="30" idx="0"/>
          </p:cNvCxnSpPr>
          <p:nvPr/>
        </p:nvCxnSpPr>
        <p:spPr>
          <a:xfrm flipV="1">
            <a:off x="841103" y="2060848"/>
            <a:ext cx="1066601" cy="5040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avto_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12776"/>
            <a:ext cx="7050844" cy="4548386"/>
          </a:xfrm>
          <a:prstGeom prst="rect">
            <a:avLst/>
          </a:prstGeom>
          <a:blipFill dpi="0" rotWithShape="1">
            <a:blip r:embed="rId4" cstate="print">
              <a:alphaModFix amt="58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Учет стационарной помощи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Информация об оказанной стационарной помощи отражается во вкладке «Стационарная помощь» (</a:t>
            </a:r>
            <a:r>
              <a:rPr lang="en-US" sz="1600" dirty="0" smtClean="0"/>
              <a:t>F10). </a:t>
            </a:r>
            <a:r>
              <a:rPr lang="ru-RU" sz="1600" dirty="0" smtClean="0"/>
              <a:t>Указываются период лечения, отделение,  исход. Остальные поля </a:t>
            </a:r>
            <a:r>
              <a:rPr lang="ru-RU" sz="1600" dirty="0" err="1" smtClean="0"/>
              <a:t>автозаполняемые</a:t>
            </a:r>
            <a:r>
              <a:rPr lang="ru-RU" sz="1600" dirty="0" smtClean="0"/>
              <a:t>. </a:t>
            </a:r>
          </a:p>
          <a:p>
            <a:pPr algn="ctr"/>
            <a:endParaRPr lang="ru-RU" sz="16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1556792"/>
            <a:ext cx="1512168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Вкладка «Стационарная помощь» (</a:t>
            </a:r>
            <a:r>
              <a:rPr lang="en-US" sz="1400" dirty="0" smtClean="0"/>
              <a:t>F</a:t>
            </a:r>
            <a:r>
              <a:rPr lang="ru-RU" sz="1400" dirty="0" smtClean="0"/>
              <a:t>10)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99592" y="2276872"/>
            <a:ext cx="2736304" cy="172819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79512" y="2852936"/>
            <a:ext cx="1224136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Добавление новой записи (</a:t>
            </a:r>
            <a:r>
              <a:rPr lang="en-US" sz="1400" dirty="0" smtClean="0"/>
              <a:t>Insert</a:t>
            </a:r>
            <a:r>
              <a:rPr lang="ru-RU" sz="1400" dirty="0" smtClean="0"/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3"/>
          </p:cNvCxnSpPr>
          <p:nvPr/>
        </p:nvCxnSpPr>
        <p:spPr>
          <a:xfrm>
            <a:off x="1403648" y="3176972"/>
            <a:ext cx="720080" cy="14761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79512" y="4077072"/>
            <a:ext cx="1512168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Строка для ввода и описания услуги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st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869160"/>
            <a:ext cx="8352926" cy="1738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28" name="Прямая со стрелкой 27"/>
          <p:cNvCxnSpPr>
            <a:stCxn id="27" idx="2"/>
          </p:cNvCxnSpPr>
          <p:nvPr/>
        </p:nvCxnSpPr>
        <p:spPr>
          <a:xfrm>
            <a:off x="935596" y="4725144"/>
            <a:ext cx="468052" cy="7200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99592" y="5877272"/>
            <a:ext cx="7416824" cy="28803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Поля, заполняемые в соответствии со случаем оказания стационарной медицинской помощи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>
            <a:stCxn id="29" idx="0"/>
          </p:cNvCxnSpPr>
          <p:nvPr/>
        </p:nvCxnSpPr>
        <p:spPr>
          <a:xfrm flipH="1" flipV="1">
            <a:off x="2483768" y="5589240"/>
            <a:ext cx="2124236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9" idx="0"/>
          </p:cNvCxnSpPr>
          <p:nvPr/>
        </p:nvCxnSpPr>
        <p:spPr>
          <a:xfrm flipV="1">
            <a:off x="4608004" y="5589240"/>
            <a:ext cx="1116124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Печать медицинских документов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Программа позволяет выводить на печать большое количество различных медицинских записей, форм, справок, карт и т.д.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5589240"/>
            <a:ext cx="302433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Пример выведенного на печать документа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15" idx="3"/>
          </p:cNvCxnSpPr>
          <p:nvPr/>
        </p:nvCxnSpPr>
        <p:spPr>
          <a:xfrm flipV="1">
            <a:off x="3779912" y="5517232"/>
            <a:ext cx="504056" cy="28803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vi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9045" y="3578060"/>
            <a:ext cx="4646947" cy="3109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2" name="Рисунок 11" descr="print_for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608512" cy="3688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148064" y="2060848"/>
            <a:ext cx="3024336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Список доступных для вывода на печать медицинских документов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8" idx="1"/>
          </p:cNvCxnSpPr>
          <p:nvPr/>
        </p:nvCxnSpPr>
        <p:spPr>
          <a:xfrm flipH="1">
            <a:off x="4788024" y="2276872"/>
            <a:ext cx="360040" cy="72008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Своды и отчеты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Программа позволяет выводить множество различных отчетов для своевременного мониторинга количества случаев оказания медицинской помощи, их суммы с разделением на медицинские препараты и питание.</a:t>
            </a:r>
            <a:endParaRPr lang="ru-RU" sz="1600" dirty="0"/>
          </a:p>
        </p:txBody>
      </p:sp>
      <p:pic>
        <p:nvPicPr>
          <p:cNvPr id="11" name="Рисунок 10" descr="otc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758" y="1672562"/>
            <a:ext cx="8517730" cy="4564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Примеры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слайде представлен отчет по суммам на оплату страховыми компаниями на период Июнь – Август 2012 года.</a:t>
            </a:r>
            <a:endParaRPr lang="ru-RU" sz="1600" dirty="0"/>
          </a:p>
        </p:txBody>
      </p:sp>
      <p:pic>
        <p:nvPicPr>
          <p:cNvPr id="9" name="Рисунок 8" descr="svod_otc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4000500" cy="14763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0" name="Рисунок 9" descr="svod.PNG"/>
          <p:cNvPicPr>
            <a:picLocks noChangeAspect="1"/>
          </p:cNvPicPr>
          <p:nvPr/>
        </p:nvPicPr>
        <p:blipFill>
          <a:blip r:embed="rId4" cstate="print"/>
          <a:srcRect l="3150" t="15592" r="2950" b="27708"/>
          <a:stretch>
            <a:fillRect/>
          </a:stretch>
        </p:blipFill>
        <p:spPr>
          <a:xfrm>
            <a:off x="107504" y="3284984"/>
            <a:ext cx="8874260" cy="297694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51720" y="1556792"/>
            <a:ext cx="1728192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Указание отчетного периода и вида оплаты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11" idx="3"/>
            <a:endCxn id="9" idx="1"/>
          </p:cNvCxnSpPr>
          <p:nvPr/>
        </p:nvCxnSpPr>
        <p:spPr>
          <a:xfrm>
            <a:off x="3779912" y="1880828"/>
            <a:ext cx="1008112" cy="3421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2492896"/>
            <a:ext cx="1728192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Статистическая информация за отчетный период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2"/>
          </p:cNvCxnSpPr>
          <p:nvPr/>
        </p:nvCxnSpPr>
        <p:spPr>
          <a:xfrm>
            <a:off x="1259632" y="3140968"/>
            <a:ext cx="460720" cy="106796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Примеры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программе реализована возможность формирования отчета о посещениях больными различных врачей по отдельности. Указывается ФИО, специальность, количество пациентов и прочая информация о медицинском специалисте.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772816"/>
            <a:ext cx="3456384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Указание отчетного периода, вида оплаты, страховой организации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1"/>
          </p:cNvCxnSpPr>
          <p:nvPr/>
        </p:nvCxnSpPr>
        <p:spPr>
          <a:xfrm flipH="1">
            <a:off x="3635896" y="2096852"/>
            <a:ext cx="1368152" cy="2520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504" y="4149080"/>
            <a:ext cx="1944216" cy="108012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Статистическая информация по каждому из медицинских специалистов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>
            <a:off x="1079612" y="5229200"/>
            <a:ext cx="1188132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svod_p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352800" cy="21050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8" name="Рисунок 17" descr="svod_spec.PNG"/>
          <p:cNvPicPr>
            <a:picLocks noChangeAspect="1"/>
          </p:cNvPicPr>
          <p:nvPr/>
        </p:nvPicPr>
        <p:blipFill>
          <a:blip r:embed="rId4" cstate="print"/>
          <a:srcRect r="11801"/>
          <a:stretch>
            <a:fillRect/>
          </a:stretch>
        </p:blipFill>
        <p:spPr>
          <a:xfrm>
            <a:off x="2267744" y="2839251"/>
            <a:ext cx="6696744" cy="383010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Разработчик печатных форм и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Программный комплекс позволяет  самостоятельно разрабатывать разнообразные печатные формы и отчеты, необходимые для отражения любой статистической информации. Помимо нескольких десятков встроенных документов, существует возможность разрабатывать отчеты и формы абсолютно произвольной формы.</a:t>
            </a:r>
            <a:endParaRPr lang="ru-RU" sz="1600" dirty="0"/>
          </a:p>
        </p:txBody>
      </p:sp>
      <p:pic>
        <p:nvPicPr>
          <p:cNvPr id="14" name="Рисунок 13" descr="print_form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272808" cy="458827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Разработчик печатных форм и отчетов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new_otc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43989" cy="439248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9511" y="692696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слайде представлена среда разработки печатных форм. Для успешного использования данного модуля достаточно элементарных знаний в области </a:t>
            </a:r>
            <a:r>
              <a:rPr lang="en-US" sz="1600" dirty="0" smtClean="0"/>
              <a:t>SQL-</a:t>
            </a:r>
            <a:r>
              <a:rPr lang="ru-RU" sz="1600" dirty="0" smtClean="0"/>
              <a:t>запросов. Среда разработке интегрированная в программный комплекс является полноценным самостоятельным модулем.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Шаблоны форм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1" y="692696"/>
            <a:ext cx="8964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проведения эффективного лечения пациентов программный комплекс имеет множество необходимых медицинских шаблонов для заполнения – дневников первичного приема, протоколов операции, выписок и многих других. Программа позволяет самостоятельно разрабатывать новые шаблон форм. </a:t>
            </a:r>
            <a:endParaRPr lang="ru-RU" sz="1600" dirty="0"/>
          </a:p>
        </p:txBody>
      </p:sp>
      <p:pic>
        <p:nvPicPr>
          <p:cNvPr id="9" name="Рисунок 8" descr="shab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6671033" cy="461731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911" y="2276872"/>
            <a:ext cx="1944216" cy="115212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Печатные формы могут разрабатываться для конкретных отделений лечебного учреждения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2"/>
          </p:cNvCxnSpPr>
          <p:nvPr/>
        </p:nvCxnSpPr>
        <p:spPr>
          <a:xfrm>
            <a:off x="1038019" y="3429000"/>
            <a:ext cx="1373741" cy="43204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911" y="4437112"/>
            <a:ext cx="1944216" cy="158417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Существующие типы печатных форм охватывают весь спектр услуг, оказывающихся лечебным учреждением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3" idx="3"/>
          </p:cNvCxnSpPr>
          <p:nvPr/>
        </p:nvCxnSpPr>
        <p:spPr>
          <a:xfrm flipV="1">
            <a:off x="2010127" y="4149080"/>
            <a:ext cx="5586209" cy="108012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2008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Шаблоны форм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 слайде представлены несколько примеров разработки шаблонов печатных форм. Гибкая настройка, богатый набор инструментов – всё это позволит создать уникальные документы, характерные для конкретного лечебного учреждения</a:t>
            </a:r>
            <a:endParaRPr lang="ru-RU" sz="1600" dirty="0"/>
          </a:p>
        </p:txBody>
      </p:sp>
      <p:pic>
        <p:nvPicPr>
          <p:cNvPr id="13" name="Рисунок 12" descr="form_ed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50" y="1571110"/>
            <a:ext cx="5515292" cy="331236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4" name="Рисунок 13" descr="ele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429000"/>
            <a:ext cx="5990198" cy="328005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444208" y="2060848"/>
            <a:ext cx="1944216" cy="57606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SQL-</a:t>
            </a:r>
            <a:r>
              <a:rPr lang="ru-RU" sz="1400" dirty="0" smtClean="0"/>
              <a:t>запросы печатной формы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15" idx="1"/>
            <a:endCxn id="13" idx="3"/>
          </p:cNvCxnSpPr>
          <p:nvPr/>
        </p:nvCxnSpPr>
        <p:spPr>
          <a:xfrm flipH="1">
            <a:off x="5617642" y="2348880"/>
            <a:ext cx="826566" cy="87841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3568" y="5373216"/>
            <a:ext cx="1944216" cy="93610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Графическое представление шаблона печатной формы.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>
            <a:stCxn id="21" idx="0"/>
            <a:endCxn id="13" idx="2"/>
          </p:cNvCxnSpPr>
          <p:nvPr/>
        </p:nvCxnSpPr>
        <p:spPr>
          <a:xfrm flipV="1">
            <a:off x="1655676" y="4883478"/>
            <a:ext cx="1204320" cy="48973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72008"/>
            <a:ext cx="8532440" cy="980728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Модуль операторов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627784" y="1700808"/>
            <a:ext cx="6768752" cy="3960440"/>
          </a:xfrm>
        </p:spPr>
        <p:txBody>
          <a:bodyPr>
            <a:noAutofit/>
          </a:bodyPr>
          <a:lstStyle/>
          <a:p>
            <a:pPr marL="531813" indent="-354013">
              <a:buNone/>
            </a:pPr>
            <a:r>
              <a:rPr lang="ru-RU" sz="2900" b="1" dirty="0" smtClean="0"/>
              <a:t>Основные возможности программы: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Ведение свода медицинских услуг;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Отчетность для страховых компаний;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Учет себестоимости лечения;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Статистическая отчетность;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Промежуточные отчеты;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Повышенная достоверность данных;</a:t>
            </a:r>
          </a:p>
          <a:p>
            <a:pPr marL="531813" indent="-354013">
              <a:buBlip>
                <a:blip r:embed="rId3"/>
              </a:buBlip>
            </a:pPr>
            <a:r>
              <a:rPr lang="ru-RU" sz="2900" dirty="0" smtClean="0"/>
              <a:t>Быстрая работа - «без мышки»;</a:t>
            </a:r>
          </a:p>
          <a:p>
            <a:pPr marL="531813" indent="-354013">
              <a:buBlip>
                <a:blip r:embed="rId3"/>
              </a:buBlip>
            </a:pPr>
            <a:endParaRPr lang="ru-RU" sz="2900" dirty="0"/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План-фактный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анализ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облегчения ведения отчетности о выполнении плановых нагрузок программа имеет встроенный модуль для подсчета количества случаев оказания медицинской помощи.</a:t>
            </a:r>
            <a:endParaRPr lang="ru-RU" sz="1600" dirty="0"/>
          </a:p>
        </p:txBody>
      </p:sp>
      <p:pic>
        <p:nvPicPr>
          <p:cNvPr id="14" name="Рисунок 13" descr="plan_fa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865806" cy="401439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re_che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5314950" cy="19335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Модуль проверки карт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1" y="692696"/>
            <a:ext cx="896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Встроенный модуль для проверки корректности введенных сведений позволяет избежать ошибок ввода неправильных данных, повышая тем самым достоверность сведений о случаях оказания медицинской помощи.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556792"/>
            <a:ext cx="4608512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Указание периода для проверки, вида оплаты, возможность отбора по конкретному статисту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 flipH="1">
            <a:off x="4932040" y="2204864"/>
            <a:ext cx="1512168" cy="72008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3068960"/>
            <a:ext cx="1944216" cy="108012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Автоматическая коррекция ошибок ввода данных статистами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3"/>
          </p:cNvCxnSpPr>
          <p:nvPr/>
        </p:nvCxnSpPr>
        <p:spPr>
          <a:xfrm>
            <a:off x="2123728" y="3609020"/>
            <a:ext cx="1008112" cy="1080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auto_ch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5589240"/>
            <a:ext cx="5029200" cy="6191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25" name="Прямая со стрелкой 24"/>
          <p:cNvCxnSpPr>
            <a:stCxn id="10" idx="2"/>
            <a:endCxn id="24" idx="0"/>
          </p:cNvCxnSpPr>
          <p:nvPr/>
        </p:nvCxnSpPr>
        <p:spPr>
          <a:xfrm>
            <a:off x="1151620" y="4149080"/>
            <a:ext cx="3342692" cy="144016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4" idx="3"/>
          </p:cNvCxnSpPr>
          <p:nvPr/>
        </p:nvCxnSpPr>
        <p:spPr>
          <a:xfrm flipH="1">
            <a:off x="7008912" y="4365104"/>
            <a:ext cx="227384" cy="153369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-72008"/>
            <a:ext cx="7668344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Модуль проверки карт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mistak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34398"/>
            <a:ext cx="7272808" cy="51189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692696"/>
            <a:ext cx="3888432" cy="43204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Номера карт, дата начала и окончания лечения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>
            <a:off x="2267744" y="1124744"/>
            <a:ext cx="504056" cy="57606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740352" y="2564904"/>
            <a:ext cx="1147464" cy="792088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Количество карт с ошибками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1" idx="2"/>
          </p:cNvCxnSpPr>
          <p:nvPr/>
        </p:nvCxnSpPr>
        <p:spPr>
          <a:xfrm flipH="1">
            <a:off x="5652120" y="3356992"/>
            <a:ext cx="2661964" cy="136815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668344" y="692696"/>
            <a:ext cx="1008112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Пациенты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7" idx="1"/>
          </p:cNvCxnSpPr>
          <p:nvPr/>
        </p:nvCxnSpPr>
        <p:spPr>
          <a:xfrm flipH="1">
            <a:off x="6300192" y="1016732"/>
            <a:ext cx="1368152" cy="6840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668344" y="4941168"/>
            <a:ext cx="1403648" cy="136815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Указание на конкретную ошибку при оформлении медицинской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>
            <a:stCxn id="42" idx="1"/>
          </p:cNvCxnSpPr>
          <p:nvPr/>
        </p:nvCxnSpPr>
        <p:spPr>
          <a:xfrm flipH="1" flipV="1">
            <a:off x="6084168" y="5301208"/>
            <a:ext cx="1584176" cy="32403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2844" y="6303968"/>
            <a:ext cx="7358114" cy="5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Calibri" pitchFamily="34" charset="0"/>
              </a:rPr>
              <a:t>г</a:t>
            </a:r>
            <a:r>
              <a:rPr lang="ru-RU" sz="1600" dirty="0">
                <a:latin typeface="Calibri" pitchFamily="34" charset="0"/>
              </a:rPr>
              <a:t>. Ставрополь, ул. Доваторцев 61, </a:t>
            </a:r>
            <a:r>
              <a:rPr lang="ru-RU" sz="1600" dirty="0" smtClean="0">
                <a:latin typeface="Calibri" pitchFamily="34" charset="0"/>
              </a:rPr>
              <a:t>Бизнес  Центр «ОРТЦ Ставрополь»,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офис 410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Calibri" pitchFamily="34" charset="0"/>
              </a:rPr>
              <a:t>Тел</a:t>
            </a:r>
            <a:r>
              <a:rPr lang="ru-RU" sz="1600" dirty="0">
                <a:latin typeface="Calibri" pitchFamily="34" charset="0"/>
              </a:rPr>
              <a:t>.: 8-(8652)-400-911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71604" y="4795854"/>
            <a:ext cx="709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Свод услуг по электронной истории болезни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636912"/>
            <a:ext cx="1476672" cy="108012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Информация о пациенте берется из его медицинской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Модуль оператора позволяет оперативно производить обработку медицинских карт, формировать свод по оказанным медицинским услугам, подготавливать счета в страховые компании. Процесс обработки медицинских карт максимально автоматизирован за счет автоматически переносимых полей.</a:t>
            </a:r>
            <a:endParaRPr lang="ru-RU" sz="1600" dirty="0"/>
          </a:p>
        </p:txBody>
      </p:sp>
      <p:pic>
        <p:nvPicPr>
          <p:cNvPr id="28" name="Рисунок 27" descr="svod_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7141784" cy="512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cxnSp>
        <p:nvCxnSpPr>
          <p:cNvPr id="43" name="Прямая со стрелкой 42"/>
          <p:cNvCxnSpPr>
            <a:stCxn id="15" idx="3"/>
          </p:cNvCxnSpPr>
          <p:nvPr/>
        </p:nvCxnSpPr>
        <p:spPr>
          <a:xfrm flipV="1">
            <a:off x="1656184" y="2564904"/>
            <a:ext cx="827584" cy="6120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5" idx="3"/>
          </p:cNvCxnSpPr>
          <p:nvPr/>
        </p:nvCxnSpPr>
        <p:spPr>
          <a:xfrm flipV="1">
            <a:off x="1656184" y="2852936"/>
            <a:ext cx="827584" cy="32403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179512" y="4869160"/>
            <a:ext cx="1476672" cy="1296144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 помощью этих закладок вбивается статистическая информация о случае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75" name="Прямая со стрелкой 74"/>
          <p:cNvCxnSpPr>
            <a:stCxn id="74" idx="3"/>
          </p:cNvCxnSpPr>
          <p:nvPr/>
        </p:nvCxnSpPr>
        <p:spPr>
          <a:xfrm flipV="1">
            <a:off x="1656184" y="4149080"/>
            <a:ext cx="1835696" cy="136815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4" idx="3"/>
          </p:cNvCxnSpPr>
          <p:nvPr/>
        </p:nvCxnSpPr>
        <p:spPr>
          <a:xfrm flipV="1">
            <a:off x="1656184" y="4149080"/>
            <a:ext cx="971600" cy="136815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4" idx="3"/>
          </p:cNvCxnSpPr>
          <p:nvPr/>
        </p:nvCxnSpPr>
        <p:spPr>
          <a:xfrm flipV="1">
            <a:off x="1656184" y="4149080"/>
            <a:ext cx="3347864" cy="136815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15" idx="3"/>
          </p:cNvCxnSpPr>
          <p:nvPr/>
        </p:nvCxnSpPr>
        <p:spPr>
          <a:xfrm flipV="1">
            <a:off x="1656184" y="2636912"/>
            <a:ext cx="3995936" cy="54006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2915816" y="5805264"/>
            <a:ext cx="5040560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Здесь указывается информация о количестве дней лечения в стационаре. Сумма лечения считается автоматически.</a:t>
            </a:r>
          </a:p>
        </p:txBody>
      </p:sp>
      <p:cxnSp>
        <p:nvCxnSpPr>
          <p:cNvPr id="94" name="Прямая со стрелкой 93"/>
          <p:cNvCxnSpPr>
            <a:stCxn id="93" idx="0"/>
          </p:cNvCxnSpPr>
          <p:nvPr/>
        </p:nvCxnSpPr>
        <p:spPr>
          <a:xfrm flipH="1" flipV="1">
            <a:off x="3995936" y="5517232"/>
            <a:ext cx="1440160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93" idx="0"/>
          </p:cNvCxnSpPr>
          <p:nvPr/>
        </p:nvCxnSpPr>
        <p:spPr>
          <a:xfrm flipV="1">
            <a:off x="5436096" y="5517232"/>
            <a:ext cx="1152128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93" idx="0"/>
          </p:cNvCxnSpPr>
          <p:nvPr/>
        </p:nvCxnSpPr>
        <p:spPr>
          <a:xfrm flipV="1">
            <a:off x="5436096" y="5517232"/>
            <a:ext cx="2304256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3" idx="0"/>
          </p:cNvCxnSpPr>
          <p:nvPr/>
        </p:nvCxnSpPr>
        <p:spPr>
          <a:xfrm flipH="1" flipV="1">
            <a:off x="5220072" y="5517232"/>
            <a:ext cx="216024" cy="28803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Автоматизация процесса ввода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Автоматизация процесса обработки медицинских карт реализована за счет использования подставляемых полей. После ввода одного из признаков, остальные переносятся автоматически.</a:t>
            </a:r>
          </a:p>
        </p:txBody>
      </p:sp>
      <p:pic>
        <p:nvPicPr>
          <p:cNvPr id="22" name="Рисунок 21" descr="avto.PNG"/>
          <p:cNvPicPr>
            <a:picLocks noChangeAspect="1"/>
          </p:cNvPicPr>
          <p:nvPr/>
        </p:nvPicPr>
        <p:blipFill>
          <a:blip r:embed="rId2" cstate="print"/>
          <a:srcRect b="70381"/>
          <a:stretch>
            <a:fillRect/>
          </a:stretch>
        </p:blipFill>
        <p:spPr>
          <a:xfrm>
            <a:off x="395536" y="1844824"/>
            <a:ext cx="7924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1412776"/>
            <a:ext cx="5760640" cy="28803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Для автоматического </a:t>
            </a:r>
            <a:r>
              <a:rPr lang="ru-RU" sz="1400" dirty="0" smtClean="0"/>
              <a:t>заполнения карты достаточно ввести номер случая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1403648" y="1700808"/>
            <a:ext cx="1872208" cy="7920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avto_card.PNG"/>
          <p:cNvPicPr>
            <a:picLocks noChangeAspect="1"/>
          </p:cNvPicPr>
          <p:nvPr/>
        </p:nvPicPr>
        <p:blipFill>
          <a:blip r:embed="rId3" cstate="print"/>
          <a:srcRect b="52224"/>
          <a:stretch>
            <a:fillRect/>
          </a:stretch>
        </p:blipFill>
        <p:spPr>
          <a:xfrm>
            <a:off x="1092646" y="2852936"/>
            <a:ext cx="79438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1115616" y="5589240"/>
            <a:ext cx="7848872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После ввода номера случая информация из остальных полей </a:t>
            </a:r>
            <a:r>
              <a:rPr lang="ru-RU" sz="1400" dirty="0" smtClean="0"/>
              <a:t>переносится автоматически </a:t>
            </a:r>
            <a:r>
              <a:rPr lang="ru-RU" sz="1400" dirty="0" smtClean="0">
                <a:solidFill>
                  <a:schemeClr val="tx1"/>
                </a:solidFill>
              </a:rPr>
              <a:t>из медицинск</a:t>
            </a:r>
            <a:r>
              <a:rPr lang="ru-RU" sz="1400" dirty="0" smtClean="0"/>
              <a:t>ой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38" idx="0"/>
          </p:cNvCxnSpPr>
          <p:nvPr/>
        </p:nvCxnSpPr>
        <p:spPr>
          <a:xfrm flipH="1" flipV="1">
            <a:off x="2051720" y="4077072"/>
            <a:ext cx="2988332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8" idx="0"/>
          </p:cNvCxnSpPr>
          <p:nvPr/>
        </p:nvCxnSpPr>
        <p:spPr>
          <a:xfrm flipH="1" flipV="1">
            <a:off x="4211960" y="4293096"/>
            <a:ext cx="828092" cy="12961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8" idx="0"/>
          </p:cNvCxnSpPr>
          <p:nvPr/>
        </p:nvCxnSpPr>
        <p:spPr>
          <a:xfrm flipV="1">
            <a:off x="5040052" y="4077072"/>
            <a:ext cx="324036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8" idx="0"/>
          </p:cNvCxnSpPr>
          <p:nvPr/>
        </p:nvCxnSpPr>
        <p:spPr>
          <a:xfrm flipV="1">
            <a:off x="5040052" y="4077072"/>
            <a:ext cx="1620180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Автоматизация процесса ввода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" y="69269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Подстановка полей также возможна при вводе других данных. </a:t>
            </a:r>
          </a:p>
        </p:txBody>
      </p:sp>
      <p:pic>
        <p:nvPicPr>
          <p:cNvPr id="46" name="Рисунок 45" descr="avto_card2.PNG"/>
          <p:cNvPicPr>
            <a:picLocks noChangeAspect="1"/>
          </p:cNvPicPr>
          <p:nvPr/>
        </p:nvPicPr>
        <p:blipFill>
          <a:blip r:embed="rId2" cstate="print"/>
          <a:srcRect b="66862"/>
          <a:stretch>
            <a:fillRect/>
          </a:stretch>
        </p:blipFill>
        <p:spPr>
          <a:xfrm>
            <a:off x="323528" y="2060848"/>
            <a:ext cx="7924800" cy="169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30" name="Рисунок 29" descr="avto_card.PNG"/>
          <p:cNvPicPr>
            <a:picLocks noChangeAspect="1"/>
          </p:cNvPicPr>
          <p:nvPr/>
        </p:nvPicPr>
        <p:blipFill>
          <a:blip r:embed="rId3" cstate="print"/>
          <a:srcRect b="52224"/>
          <a:stretch>
            <a:fillRect/>
          </a:stretch>
        </p:blipFill>
        <p:spPr>
          <a:xfrm>
            <a:off x="1092646" y="3356992"/>
            <a:ext cx="79438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37" name="Прямоугольник 36"/>
          <p:cNvSpPr/>
          <p:nvPr/>
        </p:nvSpPr>
        <p:spPr>
          <a:xfrm>
            <a:off x="1115616" y="6093296"/>
            <a:ext cx="7848872" cy="504056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После ввода номера полиса или </a:t>
            </a:r>
            <a:r>
              <a:rPr lang="ru-RU" sz="1400" dirty="0" smtClean="0"/>
              <a:t>ФИО</a:t>
            </a:r>
            <a:r>
              <a:rPr lang="ru-RU" sz="1400" dirty="0" smtClean="0">
                <a:solidFill>
                  <a:schemeClr val="tx1"/>
                </a:solidFill>
              </a:rPr>
              <a:t> информация из остальных полей переносится автоматически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7" idx="0"/>
          </p:cNvCxnSpPr>
          <p:nvPr/>
        </p:nvCxnSpPr>
        <p:spPr>
          <a:xfrm flipH="1" flipV="1">
            <a:off x="2051720" y="4581128"/>
            <a:ext cx="2988332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7" idx="0"/>
          </p:cNvCxnSpPr>
          <p:nvPr/>
        </p:nvCxnSpPr>
        <p:spPr>
          <a:xfrm flipH="1" flipV="1">
            <a:off x="4211960" y="4797152"/>
            <a:ext cx="828092" cy="12961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7" idx="0"/>
          </p:cNvCxnSpPr>
          <p:nvPr/>
        </p:nvCxnSpPr>
        <p:spPr>
          <a:xfrm flipV="1">
            <a:off x="5040052" y="4581128"/>
            <a:ext cx="324036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7" idx="0"/>
          </p:cNvCxnSpPr>
          <p:nvPr/>
        </p:nvCxnSpPr>
        <p:spPr>
          <a:xfrm flipV="1">
            <a:off x="5040052" y="4581128"/>
            <a:ext cx="1620180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27584" y="1196752"/>
            <a:ext cx="3528392" cy="72008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Также для автоматического заполнения карты достаточно ввести номер полиса или фамилию пациента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stCxn id="27" idx="2"/>
          </p:cNvCxnSpPr>
          <p:nvPr/>
        </p:nvCxnSpPr>
        <p:spPr>
          <a:xfrm flipH="1">
            <a:off x="1907704" y="1916832"/>
            <a:ext cx="684076" cy="10081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7" idx="2"/>
          </p:cNvCxnSpPr>
          <p:nvPr/>
        </p:nvCxnSpPr>
        <p:spPr>
          <a:xfrm flipH="1">
            <a:off x="2555776" y="1916832"/>
            <a:ext cx="36004" cy="122413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Использование горячих клавиш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Процесс заполнения карты может быть максимально упрощен за счет использования встроенных горячих клавиш. После заполнения одной карты, можно сразу же перейти к заполнению следующей. </a:t>
            </a:r>
          </a:p>
          <a:p>
            <a:pPr algn="just"/>
            <a:r>
              <a:rPr lang="ru-RU" sz="1600" dirty="0" smtClean="0"/>
              <a:t>Для этого нужно щелкнуть по кнопке Сохранить и создать новую карту, для чего используется функциональная клавиша F6.</a:t>
            </a:r>
          </a:p>
          <a:p>
            <a:pPr algn="ctr"/>
            <a:endParaRPr lang="ru-RU" sz="1600" dirty="0" smtClean="0"/>
          </a:p>
        </p:txBody>
      </p:sp>
      <p:pic>
        <p:nvPicPr>
          <p:cNvPr id="35" name="Рисунок 34" descr="a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42" y="1844824"/>
            <a:ext cx="4933602" cy="34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36" name="Рисунок 35" descr="amb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32" y="2541456"/>
            <a:ext cx="4814260" cy="333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1691680" y="6093296"/>
            <a:ext cx="7128792" cy="360040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 этом в новой карте уже будут заполнены поля: Подразделение, Врач и Вид карты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30" idx="0"/>
          </p:cNvCxnSpPr>
          <p:nvPr/>
        </p:nvCxnSpPr>
        <p:spPr>
          <a:xfrm flipH="1" flipV="1">
            <a:off x="4499992" y="3789040"/>
            <a:ext cx="756084" cy="23042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0" idx="0"/>
          </p:cNvCxnSpPr>
          <p:nvPr/>
        </p:nvCxnSpPr>
        <p:spPr>
          <a:xfrm flipV="1">
            <a:off x="5256076" y="3789040"/>
            <a:ext cx="324036" cy="230425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30" idx="0"/>
          </p:cNvCxnSpPr>
          <p:nvPr/>
        </p:nvCxnSpPr>
        <p:spPr>
          <a:xfrm flipV="1">
            <a:off x="5256076" y="2996952"/>
            <a:ext cx="1692188" cy="30963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1700808"/>
          <a:ext cx="8568952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4476"/>
                <a:gridCol w="42844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Горячая клавиша</a:t>
                      </a:r>
                      <a:endParaRPr lang="ru-RU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Выполняемая функция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Tab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Выбор следующего поля для заполнения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F1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Сохранить и скопировать карту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F3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Переход</a:t>
                      </a:r>
                      <a:r>
                        <a:rPr lang="ru-RU" sz="1800" baseline="0" dirty="0" smtClean="0"/>
                        <a:t> к подбору услуг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F5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Переход к подбору анализов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F6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Сохранить и создать новую карту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F7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Добавление или изменение адреса проживания</a:t>
                      </a:r>
                      <a:r>
                        <a:rPr lang="ru-RU" sz="1800" baseline="0" dirty="0" smtClean="0"/>
                        <a:t> пациента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1299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F8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Добавление или изменение документа, удостоверяющего личность пациента</a:t>
                      </a:r>
                    </a:p>
                  </a:txBody>
                  <a:tcPr anchor="ctr" anchorCtr="1"/>
                </a:tc>
              </a:tr>
              <a:tr h="1256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F9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Переход в область</a:t>
                      </a:r>
                      <a:r>
                        <a:rPr lang="ru-RU" sz="1800" baseline="0" dirty="0" smtClean="0"/>
                        <a:t> заполнения оказанных услуг и проведенного лечения</a:t>
                      </a:r>
                      <a:endParaRPr lang="ru-RU" sz="1800" dirty="0"/>
                    </a:p>
                  </a:txBody>
                  <a:tcPr anchor="ctr" anchorCtr="1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Insert</a:t>
                      </a:r>
                      <a:endParaRPr lang="ru-RU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Вставить</a:t>
                      </a:r>
                      <a:r>
                        <a:rPr lang="ru-RU" sz="1800" baseline="0" dirty="0" smtClean="0"/>
                        <a:t> новую строку для ввода данных</a:t>
                      </a:r>
                      <a:endParaRPr lang="ru-RU" sz="18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Использование горячих клавиш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Горячие клавиши существенно сокращают время, необходимое для обработки одной медицинской карты. При достаточном опыте, обработка карт полностью может производиться с использованием горячих клавиш, без использования мыши.</a:t>
            </a:r>
          </a:p>
          <a:p>
            <a:pPr algn="ctr"/>
            <a:endParaRPr lang="ru-RU" sz="1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Максимизация производительности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Благодаря эффективному использованию горячих клавиш и </a:t>
            </a:r>
            <a:r>
              <a:rPr lang="ru-RU" sz="1600" dirty="0" err="1" smtClean="0"/>
              <a:t>автозаполняемым</a:t>
            </a:r>
            <a:r>
              <a:rPr lang="ru-RU" sz="1600" dirty="0" smtClean="0"/>
              <a:t> полям, статист ежедневно может обрабатывать порядка 450-550 медицинских карт. Процедура обработки медицинской карты максимально упрощена за счет использования функций копирования и подстановки типовой информации.</a:t>
            </a:r>
          </a:p>
          <a:p>
            <a:pPr algn="ctr"/>
            <a:endParaRPr lang="ru-RU" sz="1600" dirty="0" smtClean="0"/>
          </a:p>
        </p:txBody>
      </p:sp>
      <p:pic>
        <p:nvPicPr>
          <p:cNvPr id="17" name="Рисунок 16" descr="svod_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44824"/>
            <a:ext cx="2736304" cy="19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8" name="Рисунок 17" descr="svod_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060848"/>
            <a:ext cx="2736304" cy="19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9" name="Рисунок 18" descr="svod_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2348880"/>
            <a:ext cx="2736304" cy="19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20" name="Рисунок 19" descr="jour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924945"/>
            <a:ext cx="5326231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24" name="Стрелка углом 23"/>
          <p:cNvSpPr/>
          <p:nvPr/>
        </p:nvSpPr>
        <p:spPr>
          <a:xfrm rot="10800000" flipH="1">
            <a:off x="971600" y="4509120"/>
            <a:ext cx="2448272" cy="1224136"/>
          </a:xfrm>
          <a:prstGeom prst="bentArrow">
            <a:avLst>
              <a:gd name="adj1" fmla="val 18553"/>
              <a:gd name="adj2" fmla="val 13754"/>
              <a:gd name="adj3" fmla="val 28112"/>
              <a:gd name="adj4" fmla="val 45306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221063" y="4941168"/>
            <a:ext cx="212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450-550 карт в день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95936" y="1844824"/>
            <a:ext cx="4968552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Журнал  медицинских карт отражает деятельность статистов за любой интересующий период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 стрелкой 29"/>
          <p:cNvCxnSpPr>
            <a:stCxn id="29" idx="2"/>
            <a:endCxn id="20" idx="0"/>
          </p:cNvCxnSpPr>
          <p:nvPr/>
        </p:nvCxnSpPr>
        <p:spPr>
          <a:xfrm flipH="1">
            <a:off x="6299012" y="2492896"/>
            <a:ext cx="181200" cy="4320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usl_ad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7137084" cy="475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Подбор услуг для карты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Подбор услуг для карты осуществляется путем их выбора из списка услуг в соответствии с планом лечения пациента. Добавление услуг производится на вкладке «Оказанные услуги», вызываемое с помощью горячей клавиши </a:t>
            </a:r>
            <a:r>
              <a:rPr lang="en-US" sz="1600" dirty="0" smtClean="0"/>
              <a:t>F9.</a:t>
            </a:r>
            <a:endParaRPr lang="ru-RU" sz="1600" dirty="0" smtClean="0"/>
          </a:p>
          <a:p>
            <a:pPr algn="ctr"/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700808"/>
            <a:ext cx="1512168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Вкладка «Оказанные услуги» (</a:t>
            </a:r>
            <a:r>
              <a:rPr lang="en-US" sz="1400" dirty="0" smtClean="0"/>
              <a:t>F9</a:t>
            </a:r>
            <a:r>
              <a:rPr lang="ru-RU" sz="1400" dirty="0" smtClean="0"/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99592" y="2420888"/>
            <a:ext cx="1080120" cy="15121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0" y="6286500"/>
            <a:ext cx="9144000" cy="571500"/>
          </a:xfrm>
          <a:custGeom>
            <a:avLst/>
            <a:gdLst>
              <a:gd name="connsiteX0" fmla="*/ 0 w 9156700"/>
              <a:gd name="connsiteY0" fmla="*/ 5715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71500 h 596900"/>
              <a:gd name="connsiteX0" fmla="*/ 0 w 9156700"/>
              <a:gd name="connsiteY0" fmla="*/ 596900 h 596900"/>
              <a:gd name="connsiteX1" fmla="*/ 0 w 9156700"/>
              <a:gd name="connsiteY1" fmla="*/ 0 h 596900"/>
              <a:gd name="connsiteX2" fmla="*/ 6032500 w 9156700"/>
              <a:gd name="connsiteY2" fmla="*/ 495300 h 596900"/>
              <a:gd name="connsiteX3" fmla="*/ 9156700 w 9156700"/>
              <a:gd name="connsiteY3" fmla="*/ 139700 h 596900"/>
              <a:gd name="connsiteX4" fmla="*/ 9156700 w 9156700"/>
              <a:gd name="connsiteY4" fmla="*/ 596900 h 596900"/>
              <a:gd name="connsiteX5" fmla="*/ 0 w 9156700"/>
              <a:gd name="connsiteY5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6700" h="596900">
                <a:moveTo>
                  <a:pt x="0" y="596900"/>
                </a:moveTo>
                <a:lnTo>
                  <a:pt x="0" y="0"/>
                </a:lnTo>
                <a:lnTo>
                  <a:pt x="6032500" y="495300"/>
                </a:lnTo>
                <a:lnTo>
                  <a:pt x="9156700" y="139700"/>
                </a:lnTo>
                <a:lnTo>
                  <a:pt x="9156700" y="596900"/>
                </a:lnTo>
                <a:lnTo>
                  <a:pt x="0" y="596900"/>
                </a:ln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356992"/>
            <a:ext cx="1224136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Добавление новой услуги (</a:t>
            </a:r>
            <a:r>
              <a:rPr lang="en-US" sz="1400" dirty="0" smtClean="0"/>
              <a:t>Insert</a:t>
            </a:r>
            <a:r>
              <a:rPr lang="ru-RU" sz="1400" dirty="0" smtClean="0"/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20" idx="2"/>
          </p:cNvCxnSpPr>
          <p:nvPr/>
        </p:nvCxnSpPr>
        <p:spPr>
          <a:xfrm>
            <a:off x="791580" y="4005064"/>
            <a:ext cx="1188132" cy="14401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79512" y="4221088"/>
            <a:ext cx="1512168" cy="64807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Строка для ввода и описания услуги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>
            <a:off x="935596" y="4869160"/>
            <a:ext cx="900100" cy="21602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79512" y="5301208"/>
            <a:ext cx="1512168" cy="1368152"/>
          </a:xfrm>
          <a:prstGeom prst="rect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Список услуг, доступный для ввода (зависит от отделения, в котором работает врач)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4" name="Прямая со стрелкой 43"/>
          <p:cNvCxnSpPr>
            <a:stCxn id="43" idx="3"/>
          </p:cNvCxnSpPr>
          <p:nvPr/>
        </p:nvCxnSpPr>
        <p:spPr>
          <a:xfrm flipV="1">
            <a:off x="1691680" y="5301208"/>
            <a:ext cx="1440160" cy="6840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prstDash val="dash"/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1041</Words>
  <Application>Microsoft Office PowerPoint</Application>
  <PresentationFormat>Экран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Модуль операторов</vt:lpstr>
      <vt:lpstr>Свод услуг по электронной истории болезни</vt:lpstr>
      <vt:lpstr>Автоматизация процесса ввода</vt:lpstr>
      <vt:lpstr>Автоматизация процесса ввода</vt:lpstr>
      <vt:lpstr>Использование горячих клавиш</vt:lpstr>
      <vt:lpstr>Использование горячих клавиш</vt:lpstr>
      <vt:lpstr>Максимизация производительности</vt:lpstr>
      <vt:lpstr>Подбор услуг для карты</vt:lpstr>
      <vt:lpstr>Подбор исследований для истории болезни</vt:lpstr>
      <vt:lpstr>Учет стационарной помощи</vt:lpstr>
      <vt:lpstr>Печать медицинских документов</vt:lpstr>
      <vt:lpstr>Своды и отчеты</vt:lpstr>
      <vt:lpstr>Примеры отчетов</vt:lpstr>
      <vt:lpstr>Примеры отчетов</vt:lpstr>
      <vt:lpstr>Разработчик печатных форм и отчетов</vt:lpstr>
      <vt:lpstr>Разработчик печатных форм и отчетов</vt:lpstr>
      <vt:lpstr>Шаблоны форм</vt:lpstr>
      <vt:lpstr>Шаблоны форм</vt:lpstr>
      <vt:lpstr>План-фактный анализ</vt:lpstr>
      <vt:lpstr>Модуль проверки карт</vt:lpstr>
      <vt:lpstr>Модуль проверки карт</vt:lpstr>
      <vt:lpstr>Слайд 23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250</cp:revision>
  <dcterms:created xsi:type="dcterms:W3CDTF">2012-07-02T13:33:47Z</dcterms:created>
  <dcterms:modified xsi:type="dcterms:W3CDTF">2012-07-17T21:32:38Z</dcterms:modified>
</cp:coreProperties>
</file>