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8" r:id="rId4"/>
    <p:sldId id="288" r:id="rId5"/>
    <p:sldId id="289" r:id="rId6"/>
    <p:sldId id="290" r:id="rId7"/>
    <p:sldId id="291" r:id="rId8"/>
    <p:sldId id="292" r:id="rId9"/>
    <p:sldId id="293" r:id="rId10"/>
    <p:sldId id="274" r:id="rId11"/>
    <p:sldId id="294" r:id="rId12"/>
    <p:sldId id="296" r:id="rId13"/>
    <p:sldId id="295" r:id="rId14"/>
    <p:sldId id="297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3656" autoAdjust="0"/>
  </p:normalViewPr>
  <p:slideViewPr>
    <p:cSldViewPr>
      <p:cViewPr>
        <p:scale>
          <a:sx n="71" d="100"/>
          <a:sy n="71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AEDC-28B7-4185-8AC2-54DB6E3E5E2A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5E17-593A-4CCA-A845-D26C76659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5E17-593A-4CCA-A845-D26C76659B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5E17-593A-4CCA-A845-D26C76659B0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BABD-75C1-4C7F-B980-A814FEB7354B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68363" y="4869904"/>
            <a:ext cx="709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Разработчик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ООО «Медицина ИТ»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44863" y="5708104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www.medicine-it.ru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gray">
          <a:xfrm>
            <a:off x="4098798" y="5828754"/>
            <a:ext cx="74613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Примеры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программе реализована возможность формирования отчета о </a:t>
            </a:r>
            <a:r>
              <a:rPr lang="ru-RU" sz="1600" dirty="0" smtClean="0"/>
              <a:t>договорах, заключенных с пациентами за определенный период – отчет «Свод по договорам».</a:t>
            </a:r>
            <a:endParaRPr lang="ru-RU" sz="1600" dirty="0"/>
          </a:p>
        </p:txBody>
      </p:sp>
      <p:pic>
        <p:nvPicPr>
          <p:cNvPr id="10" name="Рисунок 9" descr="sv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200800" cy="507124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Примеры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Отчет «Наработка по кассе» позволяет представить данные об оказанных медицинских услугах в общем виде – с указанием пациентов и сумм случаев.</a:t>
            </a:r>
            <a:endParaRPr lang="ru-RU" sz="1600" dirty="0"/>
          </a:p>
        </p:txBody>
      </p:sp>
      <p:pic>
        <p:nvPicPr>
          <p:cNvPr id="8" name="Рисунок 7" descr="sv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12143"/>
            <a:ext cx="7200800" cy="498447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Примеры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Отчет «Наработка по платным услугам» позволяет представить данные об оказанных медицинских услугах – исследованиям, процедурам, консультациям и т.д. Типизация услуг осуществляется за счет указания типа и вида услуги в процессе добавления услуги в справочник «Номенклатура услуг».</a:t>
            </a:r>
            <a:endParaRPr lang="ru-RU" sz="1600" dirty="0"/>
          </a:p>
        </p:txBody>
      </p:sp>
      <p:pic>
        <p:nvPicPr>
          <p:cNvPr id="8" name="Рисунок 7" descr="sv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543327" cy="244827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Примеры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Отчет «Наработка по врачей» предоставляет статистическую информацию по каждому из врачей медицинской организации, с указанием врача, случаев, сумм случаев и премии. </a:t>
            </a:r>
            <a:endParaRPr lang="ru-RU" sz="1600" dirty="0"/>
          </a:p>
        </p:txBody>
      </p:sp>
      <p:pic>
        <p:nvPicPr>
          <p:cNvPr id="8" name="Рисунок 7" descr="sv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083" y="1312143"/>
            <a:ext cx="7157882" cy="498447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Примеры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«Бланки строгой отчетности» предоставляют статистическую информацию о выданных медицинской организацией различного вида справок с указанием типа справки, пациента, № договора и пр.</a:t>
            </a:r>
            <a:endParaRPr lang="ru-RU" sz="1600" dirty="0"/>
          </a:p>
        </p:txBody>
      </p:sp>
      <p:pic>
        <p:nvPicPr>
          <p:cNvPr id="8" name="Рисунок 7" descr="svod.PNG"/>
          <p:cNvPicPr>
            <a:picLocks noChangeAspect="1"/>
          </p:cNvPicPr>
          <p:nvPr/>
        </p:nvPicPr>
        <p:blipFill>
          <a:blip r:embed="rId3" cstate="print"/>
          <a:srcRect l="847" r="917"/>
          <a:stretch>
            <a:fillRect/>
          </a:stretch>
        </p:blipFill>
        <p:spPr>
          <a:xfrm>
            <a:off x="179512" y="1484784"/>
            <a:ext cx="8496944" cy="454147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2844" y="6303968"/>
            <a:ext cx="7358114" cy="55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latin typeface="Calibri" pitchFamily="34" charset="0"/>
              </a:rPr>
              <a:t>г</a:t>
            </a:r>
            <a:r>
              <a:rPr lang="ru-RU" sz="1600" dirty="0">
                <a:latin typeface="Calibri" pitchFamily="34" charset="0"/>
              </a:rPr>
              <a:t>. Ставрополь, ул. Доваторцев 61, </a:t>
            </a:r>
            <a:r>
              <a:rPr lang="ru-RU" sz="1600" dirty="0" smtClean="0">
                <a:latin typeface="Calibri" pitchFamily="34" charset="0"/>
              </a:rPr>
              <a:t>Бизнес  Центр «ОРТЦ Ставрополь»,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офис 410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latin typeface="Calibri" pitchFamily="34" charset="0"/>
              </a:rPr>
              <a:t>Тел</a:t>
            </a:r>
            <a:r>
              <a:rPr lang="ru-RU" sz="1600" dirty="0">
                <a:latin typeface="Calibri" pitchFamily="34" charset="0"/>
              </a:rPr>
              <a:t>.: 8-(8652)-400-911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71604" y="4795854"/>
            <a:ext cx="709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5000"/>
            <a:lum/>
          </a:blip>
          <a:srcRect/>
          <a:stretch>
            <a:fillRect l="-1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72008"/>
            <a:ext cx="8532440" cy="980728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Модуль «Касса»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627784" y="1700808"/>
            <a:ext cx="6768752" cy="4392488"/>
          </a:xfrm>
        </p:spPr>
        <p:txBody>
          <a:bodyPr>
            <a:noAutofit/>
          </a:bodyPr>
          <a:lstStyle/>
          <a:p>
            <a:pPr marL="531813" indent="-354013">
              <a:buNone/>
            </a:pPr>
            <a:r>
              <a:rPr lang="ru-RU" sz="2900" b="1" dirty="0" smtClean="0"/>
              <a:t>Основные возможности программы:</a:t>
            </a:r>
          </a:p>
          <a:p>
            <a:pPr marL="531813" indent="-354013">
              <a:buBlip>
                <a:blip r:embed="rId4"/>
              </a:buBlip>
            </a:pPr>
            <a:r>
              <a:rPr lang="ru-RU" sz="2900" dirty="0" smtClean="0"/>
              <a:t>Заказы на платное лечение;</a:t>
            </a:r>
          </a:p>
          <a:p>
            <a:pPr marL="531813" indent="-354013">
              <a:buBlip>
                <a:blip r:embed="rId4"/>
              </a:buBlip>
            </a:pPr>
            <a:r>
              <a:rPr lang="ru-RU" sz="2900" dirty="0" smtClean="0"/>
              <a:t>Печать фискальных чеков;</a:t>
            </a:r>
          </a:p>
          <a:p>
            <a:pPr marL="531813" indent="-354013">
              <a:buBlip>
                <a:blip r:embed="rId4"/>
              </a:buBlip>
            </a:pPr>
            <a:r>
              <a:rPr lang="ru-RU" sz="2900" dirty="0" smtClean="0"/>
              <a:t>Ведение кассовых ордеров;</a:t>
            </a:r>
          </a:p>
          <a:p>
            <a:pPr marL="531813" indent="-354013">
              <a:buBlip>
                <a:blip r:embed="rId4"/>
              </a:buBlip>
            </a:pPr>
            <a:r>
              <a:rPr lang="ru-RU" sz="2900" dirty="0" smtClean="0"/>
              <a:t>Взаимодействие с различными ККМ;</a:t>
            </a:r>
          </a:p>
          <a:p>
            <a:pPr marL="531813" indent="-354013">
              <a:buBlip>
                <a:blip r:embed="rId4"/>
              </a:buBlip>
            </a:pPr>
            <a:r>
              <a:rPr lang="ru-RU" sz="2900" dirty="0" smtClean="0"/>
              <a:t>Формирование прайс-листов;</a:t>
            </a:r>
          </a:p>
          <a:p>
            <a:pPr marL="531813" indent="-354013">
              <a:buBlip>
                <a:blip r:embed="rId4"/>
              </a:buBlip>
            </a:pPr>
            <a:r>
              <a:rPr lang="ru-RU" sz="2900" dirty="0" smtClean="0"/>
              <a:t>Ведение свода по договорам;</a:t>
            </a:r>
          </a:p>
          <a:p>
            <a:pPr marL="531813" indent="-354013">
              <a:buBlip>
                <a:blip r:embed="rId4"/>
              </a:buBlip>
            </a:pPr>
            <a:r>
              <a:rPr lang="ru-RU" sz="2900" dirty="0" smtClean="0"/>
              <a:t>Наработка по платным услугам;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Заказы на платное лечение (обследование)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484784"/>
            <a:ext cx="1476672" cy="136815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Информация о пациенте берется из его медицинской карты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Модуль «Касса» позволяет выставлять счета за оказанное платное медицинское лечение с указанием медицинских услуг, которые были оказаны пациенту за время лечения (обследования).</a:t>
            </a:r>
            <a:endParaRPr lang="ru-RU" sz="1600" dirty="0"/>
          </a:p>
        </p:txBody>
      </p:sp>
      <p:pic>
        <p:nvPicPr>
          <p:cNvPr id="28" name="Рисунок 27" descr="svod_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7141784" cy="47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cxnSp>
        <p:nvCxnSpPr>
          <p:cNvPr id="43" name="Прямая со стрелкой 42"/>
          <p:cNvCxnSpPr>
            <a:stCxn id="15" idx="3"/>
          </p:cNvCxnSpPr>
          <p:nvPr/>
        </p:nvCxnSpPr>
        <p:spPr>
          <a:xfrm>
            <a:off x="1656184" y="2168860"/>
            <a:ext cx="755576" cy="39604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5" idx="3"/>
          </p:cNvCxnSpPr>
          <p:nvPr/>
        </p:nvCxnSpPr>
        <p:spPr>
          <a:xfrm>
            <a:off x="1656184" y="2168860"/>
            <a:ext cx="1043608" cy="82809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15" idx="3"/>
          </p:cNvCxnSpPr>
          <p:nvPr/>
        </p:nvCxnSpPr>
        <p:spPr>
          <a:xfrm>
            <a:off x="1656184" y="2168860"/>
            <a:ext cx="1835696" cy="212423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44008" y="6165304"/>
            <a:ext cx="3456384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Общие суммы за выбранный период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23" idx="0"/>
          </p:cNvCxnSpPr>
          <p:nvPr/>
        </p:nvCxnSpPr>
        <p:spPr>
          <a:xfrm flipH="1" flipV="1">
            <a:off x="5940152" y="5661248"/>
            <a:ext cx="432048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79512" y="3717032"/>
            <a:ext cx="1476672" cy="201622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Столбцы, отражающие стоимость оказанных услуг и сумму, которая уже оплачена (не оплачена) пациентом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27" idx="3"/>
          </p:cNvCxnSpPr>
          <p:nvPr/>
        </p:nvCxnSpPr>
        <p:spPr>
          <a:xfrm flipV="1">
            <a:off x="1656184" y="4005064"/>
            <a:ext cx="3851920" cy="7200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3"/>
          </p:cNvCxnSpPr>
          <p:nvPr/>
        </p:nvCxnSpPr>
        <p:spPr>
          <a:xfrm flipV="1">
            <a:off x="1656184" y="4149080"/>
            <a:ext cx="4788024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Заказы на платное лечение (обследование)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Различают два состояния заказов на платное лечение (обследование) – оплаченные полностью и оплаченные частично (неоплаченные). Такое разделение позволяет пациентам производить оплату за оказанные медицинские услуги по частям, в случае невозможности оплаты целиком.</a:t>
            </a:r>
            <a:endParaRPr lang="ru-RU" sz="1600" dirty="0"/>
          </a:p>
        </p:txBody>
      </p:sp>
      <p:pic>
        <p:nvPicPr>
          <p:cNvPr id="9" name="Рисунок 8" descr="svod_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4376406" cy="288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23" name="Рисунок 22" descr="ca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9475" y="2924944"/>
            <a:ext cx="2996281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cxnSp>
        <p:nvCxnSpPr>
          <p:cNvPr id="25" name="Shape 24"/>
          <p:cNvCxnSpPr>
            <a:stCxn id="9" idx="2"/>
            <a:endCxn id="23" idx="1"/>
          </p:cNvCxnSpPr>
          <p:nvPr/>
        </p:nvCxnSpPr>
        <p:spPr>
          <a:xfrm rot="5400000" flipH="1" flipV="1">
            <a:off x="2613397" y="3327334"/>
            <a:ext cx="2600396" cy="3091760"/>
          </a:xfrm>
          <a:prstGeom prst="bentConnector4">
            <a:avLst>
              <a:gd name="adj1" fmla="val -8791"/>
              <a:gd name="adj2" fmla="val 85388"/>
            </a:avLst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91072" y="1700808"/>
            <a:ext cx="3204864" cy="136815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Заказы, оплаченные частично (или совсем не оплаченные) выделяются красным шрифтом и свидетельствуют о необходимости доплаты за оказанные медицинские услуги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3"/>
          </p:cNvCxnSpPr>
          <p:nvPr/>
        </p:nvCxnSpPr>
        <p:spPr>
          <a:xfrm>
            <a:off x="3995936" y="2384884"/>
            <a:ext cx="1512168" cy="6840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407696" y="5229200"/>
            <a:ext cx="2124744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Полностью оплаченные заказы отображаются обычным шрифтом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4" name="Прямая со стрелкой 43"/>
          <p:cNvCxnSpPr>
            <a:stCxn id="43" idx="0"/>
          </p:cNvCxnSpPr>
          <p:nvPr/>
        </p:nvCxnSpPr>
        <p:spPr>
          <a:xfrm flipH="1" flipV="1">
            <a:off x="6983760" y="4149080"/>
            <a:ext cx="486308" cy="108012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5868144" y="1916832"/>
            <a:ext cx="1584176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Общая сумма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668344" y="1916832"/>
            <a:ext cx="1368152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Оплаченная сумма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6012160" y="2420888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812360" y="2420888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zak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861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Заказы на платное лечение (обследование)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Заказ на оплату оказанных медицинских услуг включает в себя такие записи, как </a:t>
            </a:r>
            <a:r>
              <a:rPr lang="ru-RU" sz="1600" dirty="0" smtClean="0"/>
              <a:t>вид оплаты,</a:t>
            </a:r>
            <a:r>
              <a:rPr lang="ru-RU" sz="1600" dirty="0" smtClean="0"/>
              <a:t> услуги, оказанные пациенту, их количество, цену на каждую из услуг, скидки.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437112"/>
            <a:ext cx="2124744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Оказанные услуги, их количество и стоимость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3" idx="0"/>
          </p:cNvCxnSpPr>
          <p:nvPr/>
        </p:nvCxnSpPr>
        <p:spPr>
          <a:xfrm flipV="1">
            <a:off x="1889956" y="3645024"/>
            <a:ext cx="233772" cy="7920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092280" y="1268760"/>
            <a:ext cx="1584176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 оплаты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268760"/>
            <a:ext cx="2483768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Пациент, карта, номер заказа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236296" y="1628800"/>
            <a:ext cx="0" cy="10081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419872" y="1268760"/>
            <a:ext cx="3384376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Отметка, указывающая на возврат услуг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660232" y="1628800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835696" y="1628800"/>
            <a:ext cx="0" cy="10081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084168" y="4509120"/>
            <a:ext cx="2124744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Скидки на услуги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>
            <a:stCxn id="30" idx="0"/>
          </p:cNvCxnSpPr>
          <p:nvPr/>
        </p:nvCxnSpPr>
        <p:spPr>
          <a:xfrm flipH="1" flipV="1">
            <a:off x="6444208" y="3645024"/>
            <a:ext cx="702332" cy="86409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691680" y="6165304"/>
            <a:ext cx="6912768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Итоговая сумма, оплаченная часть и остаток суммы, в случае </a:t>
            </a:r>
            <a:r>
              <a:rPr lang="ru-RU" sz="1400" dirty="0" smtClean="0"/>
              <a:t>частичной оплаты.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>
            <a:stCxn id="38" idx="0"/>
          </p:cNvCxnSpPr>
          <p:nvPr/>
        </p:nvCxnSpPr>
        <p:spPr>
          <a:xfrm flipH="1" flipV="1">
            <a:off x="4139952" y="5661248"/>
            <a:ext cx="1008112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635896" y="4581128"/>
            <a:ext cx="1728192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Переход к оплате услуг и печати чека на ККМ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3707904" y="5229200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k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67197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Приходно-кассовый ордер (чек)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 процессе формирования чека для оплаты, кассир может объединять несколько заказов от одного пациента, устанавливать виды оплаты, разбивать суммы на несколько чеков, а затем печатать фискальные чеки на ККМ.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1412776"/>
            <a:ext cx="158417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 операции, осуществляемой кассиром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stCxn id="11" idx="1"/>
          </p:cNvCxnSpPr>
          <p:nvPr/>
        </p:nvCxnSpPr>
        <p:spPr>
          <a:xfrm flipH="1">
            <a:off x="6444208" y="1772816"/>
            <a:ext cx="792088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236296" y="2276872"/>
            <a:ext cx="1584176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Сумма к оплате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>
            <a:stCxn id="26" idx="1"/>
          </p:cNvCxnSpPr>
          <p:nvPr/>
        </p:nvCxnSpPr>
        <p:spPr>
          <a:xfrm flipH="1">
            <a:off x="6300192" y="2600908"/>
            <a:ext cx="936104" cy="55315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3528" y="3429000"/>
            <a:ext cx="3312368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Количество заказов (при объединении)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67544" y="3789040"/>
            <a:ext cx="0" cy="2160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236296" y="3140968"/>
            <a:ext cx="1584176" cy="115212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Сумма общая, полученная, сдача с полученной суммы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/>
          <p:cNvCxnSpPr>
            <a:stCxn id="33" idx="1"/>
          </p:cNvCxnSpPr>
          <p:nvPr/>
        </p:nvCxnSpPr>
        <p:spPr>
          <a:xfrm flipH="1">
            <a:off x="1907704" y="3717032"/>
            <a:ext cx="5328592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3" idx="1"/>
          </p:cNvCxnSpPr>
          <p:nvPr/>
        </p:nvCxnSpPr>
        <p:spPr>
          <a:xfrm flipH="1">
            <a:off x="5076056" y="3717032"/>
            <a:ext cx="216024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236296" y="4509120"/>
            <a:ext cx="1584176" cy="86409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 оплаты, получаемый за оказанные услуги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>
            <a:stCxn id="41" idx="1"/>
          </p:cNvCxnSpPr>
          <p:nvPr/>
        </p:nvCxnSpPr>
        <p:spPr>
          <a:xfrm flipH="1" flipV="1">
            <a:off x="6300192" y="4365104"/>
            <a:ext cx="936104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236296" y="5589240"/>
            <a:ext cx="1584176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Номер чека на ККМ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>
            <a:stCxn id="46" idx="1"/>
          </p:cNvCxnSpPr>
          <p:nvPr/>
        </p:nvCxnSpPr>
        <p:spPr>
          <a:xfrm flipH="1" flipV="1">
            <a:off x="6300192" y="5517232"/>
            <a:ext cx="936104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923928" y="6309320"/>
            <a:ext cx="3024336" cy="28803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Статья получения денежных средств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1" name="Прямая со стрелкой 50"/>
          <p:cNvCxnSpPr>
            <a:stCxn id="50" idx="0"/>
          </p:cNvCxnSpPr>
          <p:nvPr/>
        </p:nvCxnSpPr>
        <p:spPr>
          <a:xfrm flipH="1" flipV="1">
            <a:off x="4932040" y="5589240"/>
            <a:ext cx="504056" cy="7200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k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719757" cy="38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Взаимодействие с различными ККМ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Программный комплекс позволяет взаимодействие с такими контрольно-кассовыми машинами, как «Штрих-М», «</a:t>
            </a:r>
            <a:r>
              <a:rPr lang="ru-RU" sz="1600" dirty="0" err="1" smtClean="0"/>
              <a:t>Атол</a:t>
            </a:r>
            <a:r>
              <a:rPr lang="ru-RU" sz="1600" dirty="0" smtClean="0"/>
              <a:t>», «Искра» и др. Также существует возможность подключать штрих-сканер, электронные весы или отдельный принтер чеков.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6093296"/>
            <a:ext cx="230425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Поддерживаемое оборудование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H="1" flipV="1">
            <a:off x="6228184" y="3140968"/>
            <a:ext cx="1008112" cy="29523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331640" y="1628800"/>
            <a:ext cx="5544616" cy="28803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Виды интегрируемого в программный комплекс оборудования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195736" y="1916832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419872" y="1916832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716016" y="1916832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96136" y="1916832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732240" y="1916832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34471" y="2852936"/>
            <a:ext cx="1341185" cy="184482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Действия, доступные в процессе настройки (технического обслуживания оборудования)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>
            <a:stCxn id="36" idx="3"/>
          </p:cNvCxnSpPr>
          <p:nvPr/>
        </p:nvCxnSpPr>
        <p:spPr>
          <a:xfrm flipV="1">
            <a:off x="1475656" y="3645024"/>
            <a:ext cx="360040" cy="1303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092280" y="1484784"/>
            <a:ext cx="1872208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Настройка компонентов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7884368" y="1916832"/>
            <a:ext cx="0" cy="10081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k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6699" y="1916832"/>
            <a:ext cx="6719757" cy="25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Отчетность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Программный комплекс предусматривает ведение различных видов отчетности. Для модуля «Касса» доступны своды по договорам, наработка по кассе, наработки врачей, наработки по платным услугам и бланки строгой отчетности.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013176"/>
            <a:ext cx="3024336" cy="57606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Отчеты, </a:t>
            </a:r>
            <a:r>
              <a:rPr lang="ru-RU" sz="1400" dirty="0" smtClean="0"/>
              <a:t>имеющие отношение непосредственно к модулю «Касса»</a:t>
            </a:r>
          </a:p>
        </p:txBody>
      </p: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H="1" flipV="1">
            <a:off x="6228184" y="2924944"/>
            <a:ext cx="1224136" cy="20882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9512" y="1988840"/>
            <a:ext cx="1224136" cy="122413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Все отчеты, интегрированные в программный комплекс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7" idx="3"/>
          </p:cNvCxnSpPr>
          <p:nvPr/>
        </p:nvCxnSpPr>
        <p:spPr>
          <a:xfrm>
            <a:off x="1403648" y="2600908"/>
            <a:ext cx="720080" cy="18002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7504" y="6093296"/>
            <a:ext cx="8784976" cy="360040"/>
          </a:xfrm>
          <a:prstGeom prst="rect">
            <a:avLst/>
          </a:prstGeom>
          <a:ln w="12700">
            <a:noFill/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ru-RU" sz="1400" dirty="0" smtClean="0"/>
              <a:t>*Список и категории отчетов могут меняться в зависимости от фактов интеграции новых видов отчетов, а также собственных отчетов пользователей программного комплекса.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k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52728" cy="45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Прайс-лист услуг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Программный комплекс позволяет медицинскому учреждению формирование собственног</a:t>
            </a:r>
            <a:r>
              <a:rPr lang="ru-RU" sz="1600" dirty="0" smtClean="0"/>
              <a:t>о прайс-листа услуг. Для этого необходимо корректно заполнить справочник «Номенклатура услуг».</a:t>
            </a:r>
            <a:endParaRPr lang="ru-RU" sz="16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6093296"/>
            <a:ext cx="8784976" cy="360040"/>
          </a:xfrm>
          <a:prstGeom prst="rect">
            <a:avLst/>
          </a:prstGeom>
          <a:ln w="12700">
            <a:noFill/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ru-RU" sz="1400" dirty="0" smtClean="0"/>
              <a:t>*Прайс-лист услуг может меняться в зависимости от факта добавления новых услуг, оказываемых медицинской организацией.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prstDash val="dash"/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708</Words>
  <Application>Microsoft Office PowerPoint</Application>
  <PresentationFormat>Экран (4:3)</PresentationFormat>
  <Paragraphs>69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Модуль «Касса»</vt:lpstr>
      <vt:lpstr>Заказы на платное лечение (обследование)</vt:lpstr>
      <vt:lpstr>Заказы на платное лечение (обследование)</vt:lpstr>
      <vt:lpstr>Заказы на платное лечение (обследование)</vt:lpstr>
      <vt:lpstr>Приходно-кассовый ордер (чек)</vt:lpstr>
      <vt:lpstr>Взаимодействие с различными ККМ</vt:lpstr>
      <vt:lpstr>Отчетность</vt:lpstr>
      <vt:lpstr>Прайс-лист услуг</vt:lpstr>
      <vt:lpstr>Примеры отчетов</vt:lpstr>
      <vt:lpstr>Примеры отчетов</vt:lpstr>
      <vt:lpstr>Примеры отчетов</vt:lpstr>
      <vt:lpstr>Примеры отчетов</vt:lpstr>
      <vt:lpstr>Примеры отчетов</vt:lpstr>
      <vt:lpstr>Слайд 15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311</cp:revision>
  <dcterms:created xsi:type="dcterms:W3CDTF">2012-07-02T13:33:47Z</dcterms:created>
  <dcterms:modified xsi:type="dcterms:W3CDTF">2012-07-29T15:08:13Z</dcterms:modified>
</cp:coreProperties>
</file>